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6"/>
  </p:notesMasterIdLst>
  <p:sldIdLst>
    <p:sldId id="257" r:id="rId4"/>
    <p:sldId id="2364" r:id="rId5"/>
    <p:sldId id="2358" r:id="rId7"/>
    <p:sldId id="2357" r:id="rId8"/>
    <p:sldId id="2362" r:id="rId9"/>
    <p:sldId id="2363" r:id="rId10"/>
    <p:sldId id="2361" r:id="rId11"/>
    <p:sldId id="2346" r:id="rId12"/>
    <p:sldId id="2332" r:id="rId13"/>
    <p:sldId id="2351" r:id="rId14"/>
    <p:sldId id="2355" r:id="rId15"/>
    <p:sldId id="2359" r:id="rId16"/>
    <p:sldId id="2360" r:id="rId17"/>
    <p:sldId id="2365" r:id="rId18"/>
    <p:sldId id="404" r:id="rId19"/>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4E"/>
    <a:srgbClr val="1CAE97"/>
    <a:srgbClr val="D9D9D9"/>
    <a:srgbClr val="01A99D"/>
    <a:srgbClr val="88C057"/>
    <a:srgbClr val="E26136"/>
    <a:srgbClr val="FFB530"/>
    <a:srgbClr val="1DB5CD"/>
    <a:srgbClr val="E74C3C"/>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6296" autoAdjust="0"/>
  </p:normalViewPr>
  <p:slideViewPr>
    <p:cSldViewPr snapToGrid="0">
      <p:cViewPr>
        <p:scale>
          <a:sx n="81" d="100"/>
          <a:sy n="81" d="100"/>
        </p:scale>
        <p:origin x="291"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43A0625-3676-4F43-ADD2-3129AA7A0838}"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480435F3-CE51-FE47-901D-12AFFB0ECEA9}" type="datetime1">
              <a:rPr kumimoji="0" lang="en-US" sz="1600" b="0" i="0" u="none" strike="noStrike" kern="1200" cap="none" spc="0" normalizeH="0" baseline="0" noProof="0" smtClean="0">
                <a:ln>
                  <a:noFill/>
                </a:ln>
                <a:solidFill>
                  <a:prstClr val="black">
                    <a:tint val="75000"/>
                  </a:prstClr>
                </a:solidFill>
                <a:effectLst/>
                <a:uLnTx/>
                <a:uFillTx/>
                <a:latin typeface="Calibri"/>
                <a:ea typeface="+mn-ea"/>
                <a:cs typeface="+mn-cs"/>
              </a:rPr>
            </a:fld>
            <a:endParaRPr kumimoji="0" lang="en-US" sz="16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lvl1pPr>
              <a:defRPr>
                <a:latin typeface="LiHei Pro" panose="020B0500000000000000" pitchFamily="34" charset="-122"/>
                <a:ea typeface="LiHei Pro" panose="020B0500000000000000"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rPr>
              <a:t>xiaoer.yanj.cn</a:t>
            </a:r>
            <a:endParaRPr kumimoji="0" lang="en-US" sz="1600" b="0" i="0" u="none" strike="noStrike" kern="1200" cap="none" spc="0" normalizeH="0" baseline="0" noProof="0" dirty="0">
              <a:ln>
                <a:noFill/>
              </a:ln>
              <a:solidFill>
                <a:prstClr val="white">
                  <a:lumMod val="65000"/>
                </a:prstClr>
              </a:solidFill>
              <a:effectLst/>
              <a:uLnTx/>
              <a:uFillTx/>
              <a:latin typeface="LiHei Pro" panose="020B0500000000000000" pitchFamily="34" charset="-122"/>
              <a:ea typeface="LiHei Pro" panose="020B0500000000000000" pitchFamily="34" charset="-122"/>
              <a:cs typeface="+mn-cs"/>
            </a:endParaRPr>
          </a:p>
        </p:txBody>
      </p:sp>
      <p:sp>
        <p:nvSpPr>
          <p:cNvPr id="6" name="Slide Number Placeholder 5"/>
          <p:cNvSpPr>
            <a:spLocks noGrp="1"/>
          </p:cNvSpPr>
          <p:nvPr>
            <p:ph type="sldNum" sz="quarter" idx="12"/>
          </p:nvPr>
        </p:nvSpPr>
        <p:spPr/>
        <p:txBody>
          <a:bodyPr/>
          <a:lstStyle>
            <a:lvl1pPr>
              <a:defRPr sz="1400">
                <a:solidFill>
                  <a:schemeClr val="tx1">
                    <a:lumMod val="50000"/>
                    <a:lumOff val="50000"/>
                  </a:schemeClr>
                </a:solidFill>
                <a:latin typeface="Impact" panose="020B0806030902050204"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defRPr/>
            </a:pPr>
            <a:fld id="{857B18ED-D931-45F4-8873-1BEDAB4DC03E}" type="slidenum">
              <a:rPr kumimoji="0" lang="en-US" sz="1400" b="0" i="0" u="none" strike="noStrike" kern="1200" cap="none" spc="0" normalizeH="0" baseline="0" noProof="0" smtClean="0">
                <a:ln>
                  <a:noFill/>
                </a:ln>
                <a:solidFill>
                  <a:prstClr val="black">
                    <a:lumMod val="50000"/>
                    <a:lumOff val="50000"/>
                  </a:prstClr>
                </a:solidFill>
                <a:effectLst/>
                <a:uLnTx/>
                <a:uFillTx/>
                <a:latin typeface="Impact" panose="020B0806030902050204" pitchFamily="34" charset="0"/>
              </a:rPr>
            </a:fld>
            <a:endParaRPr kumimoji="0" lang="en-US" sz="1400" b="0" i="0" u="none" strike="noStrike" kern="1200" cap="none" spc="0" normalizeH="0" baseline="0" noProof="0" dirty="0">
              <a:ln>
                <a:noFill/>
              </a:ln>
              <a:solidFill>
                <a:prstClr val="black">
                  <a:lumMod val="50000"/>
                  <a:lumOff val="50000"/>
                </a:prstClr>
              </a:solidFill>
              <a:effectLst/>
              <a:uLnTx/>
              <a:uFillTx/>
              <a:latin typeface="Impact" panose="020B0806030902050204" pitchFamily="34" charset="0"/>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ounded Rectangle 6"/>
          <p:cNvSpPr/>
          <p:nvPr userDrawn="1"/>
        </p:nvSpPr>
        <p:spPr>
          <a:xfrm>
            <a:off x="11550201" y="6386513"/>
            <a:ext cx="523084" cy="560386"/>
          </a:xfrm>
          <a:prstGeom prst="roundRect">
            <a:avLst>
              <a:gd name="adj" fmla="val 738"/>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rtl="0"/>
            <a:endParaRPr lang="en-US" sz="1800"/>
          </a:p>
        </p:txBody>
      </p:sp>
      <p:sp>
        <p:nvSpPr>
          <p:cNvPr id="9" name="Slide Number Placeholder 4"/>
          <p:cNvSpPr>
            <a:spLocks noGrp="1"/>
          </p:cNvSpPr>
          <p:nvPr>
            <p:ph type="sldNum" sz="quarter" idx="16"/>
          </p:nvPr>
        </p:nvSpPr>
        <p:spPr>
          <a:xfrm>
            <a:off x="11587117" y="6473934"/>
            <a:ext cx="449250" cy="338712"/>
          </a:xfrm>
          <a:prstGeom prst="rect">
            <a:avLst/>
          </a:prstGeom>
        </p:spPr>
        <p:txBody>
          <a:bodyPr/>
          <a:lstStyle>
            <a:lvl1pPr algn="ctr" rtl="0">
              <a:defRPr sz="1200" b="1" smtClean="0">
                <a:solidFill>
                  <a:schemeClr val="tx1">
                    <a:lumMod val="50000"/>
                    <a:lumOff val="50000"/>
                  </a:schemeClr>
                </a:solidFill>
              </a:defRPr>
            </a:lvl1pPr>
          </a:lstStyle>
          <a:p>
            <a:pPr>
              <a:defRPr/>
            </a:pPr>
            <a:fld id="{84E0A6AB-449E-4F6C-AA85-160DA8B532EA}" type="slidenum">
              <a:rPr lang="en-US" smtClean="0"/>
            </a:fld>
            <a:endParaRPr lang="en-US" dirty="0"/>
          </a:p>
        </p:txBody>
      </p:sp>
      <p:sp>
        <p:nvSpPr>
          <p:cNvPr id="22" name="Text Placeholder 3"/>
          <p:cNvSpPr>
            <a:spLocks noGrp="1"/>
          </p:cNvSpPr>
          <p:nvPr>
            <p:ph type="body" sz="half" idx="2" hasCustomPrompt="1"/>
          </p:nvPr>
        </p:nvSpPr>
        <p:spPr>
          <a:xfrm>
            <a:off x="508001" y="1178427"/>
            <a:ext cx="11157817" cy="231007"/>
          </a:xfrm>
          <a:prstGeom prst="rect">
            <a:avLst/>
          </a:prstGeom>
        </p:spPr>
        <p:txBody>
          <a:bodyPr wrap="none" lIns="0" tIns="0" rIns="0" bIns="0" anchor="ctr">
            <a:noAutofit/>
          </a:bodyPr>
          <a:lstStyle>
            <a:lvl1pPr marL="0" indent="0" algn="ctr">
              <a:buNone/>
              <a:defRPr sz="1400" b="0" baseline="0">
                <a:solidFill>
                  <a:schemeClr val="bg1">
                    <a:lumMod val="75000"/>
                  </a:schemeClr>
                </a:solidFill>
                <a:latin typeface="Roboto Light" panose="02000000000000000000" pitchFamily="2" charset="0"/>
                <a:ea typeface="Roboto Light" panose="02000000000000000000" pitchFamily="2" charset="0"/>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CLICK TO EDITE SUBTITLE</a:t>
            </a:r>
            <a:endParaRPr lang="en-US" dirty="0"/>
          </a:p>
        </p:txBody>
      </p:sp>
      <p:sp>
        <p:nvSpPr>
          <p:cNvPr id="23" name="Title 2"/>
          <p:cNvSpPr>
            <a:spLocks noGrp="1"/>
          </p:cNvSpPr>
          <p:nvPr>
            <p:ph type="title"/>
          </p:nvPr>
        </p:nvSpPr>
        <p:spPr>
          <a:xfrm>
            <a:off x="508001" y="455085"/>
            <a:ext cx="11157817" cy="660511"/>
          </a:xfrm>
          <a:prstGeom prst="rect">
            <a:avLst/>
          </a:prstGeom>
        </p:spPr>
        <p:txBody>
          <a:bodyPr lIns="0" tIns="0" rIns="0" bIns="0" anchor="ctr"/>
          <a:lstStyle>
            <a:lvl1pPr algn="ctr">
              <a:defRPr sz="4265">
                <a:solidFill>
                  <a:schemeClr val="bg1">
                    <a:lumMod val="50000"/>
                  </a:schemeClr>
                </a:solidFill>
              </a:defRPr>
            </a:lvl1pPr>
          </a:lstStyle>
          <a:p>
            <a:r>
              <a:rPr lang="en-US" dirty="0"/>
              <a:t>Click to edit Master title style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516467"/>
            <a:ext cx="7518400" cy="471365"/>
          </a:xfrm>
          <a:prstGeom prst="rect">
            <a:avLst/>
          </a:prstGeom>
        </p:spPr>
        <p:txBody>
          <a:bodyPr wrap="none" lIns="0" tIns="0" rIns="0" bIns="0" anchor="ctr">
            <a:noAutofit/>
          </a:bodyPr>
          <a:lstStyle>
            <a:lvl1pPr algn="ctr">
              <a:defRPr sz="2665" b="1" baseline="0">
                <a:solidFill>
                  <a:schemeClr val="tx1">
                    <a:lumMod val="50000"/>
                    <a:lumOff val="50000"/>
                  </a:schemeClr>
                </a:solidFill>
              </a:defRPr>
            </a:lvl1pPr>
          </a:lstStyle>
          <a:p>
            <a:r>
              <a:rPr lang="en-US" dirty="0"/>
              <a:t>Click To Edit Master Title Style</a:t>
            </a:r>
            <a:endParaRPr lang="en-US" dirty="0"/>
          </a:p>
        </p:txBody>
      </p:sp>
      <p:sp>
        <p:nvSpPr>
          <p:cNvPr id="15" name="Text Placeholder 3"/>
          <p:cNvSpPr>
            <a:spLocks noGrp="1"/>
          </p:cNvSpPr>
          <p:nvPr>
            <p:ph type="body" sz="half" idx="2" hasCustomPrompt="1"/>
          </p:nvPr>
        </p:nvSpPr>
        <p:spPr>
          <a:xfrm>
            <a:off x="3352800" y="985788"/>
            <a:ext cx="5486400" cy="267661"/>
          </a:xfrm>
          <a:prstGeom prst="rect">
            <a:avLst/>
          </a:prstGeom>
        </p:spPr>
        <p:txBody>
          <a:bodyPr wrap="none" lIns="0" tIns="0" rIns="0" bIns="0" anchor="ctr">
            <a:noAutofit/>
          </a:bodyPr>
          <a:lstStyle>
            <a:lvl1pPr marL="0" indent="0" algn="ctr">
              <a:buNone/>
              <a:defRPr sz="1465"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1.xml"/><Relationship Id="rId2" Type="http://schemas.openxmlformats.org/officeDocument/2006/relationships/image" Target="../media/image19.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2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xml"/><Relationship Id="rId2" Type="http://schemas.openxmlformats.org/officeDocument/2006/relationships/image" Target="../media/image22.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1.xml"/><Relationship Id="rId2" Type="http://schemas.openxmlformats.org/officeDocument/2006/relationships/image" Target="../media/image23.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image" Target="../media/image24.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9" Type="http://schemas.openxmlformats.org/officeDocument/2006/relationships/hyperlink" Target="https://github.com/mitre/cti/blob/master/USAGE.md#mitigations" TargetMode="External"/><Relationship Id="rId8" Type="http://schemas.openxmlformats.org/officeDocument/2006/relationships/hyperlink" Target="https://docs.oasis-open.org/cti/stix/v2.0/csprd01/part2-stix-objects/stix-v2.0-csprd01-part2-stix-objects.html#_Toc476230970" TargetMode="External"/><Relationship Id="rId7" Type="http://schemas.openxmlformats.org/officeDocument/2006/relationships/hyperlink" Target="https://github.com/mitre/cti/blob/master/USAGE.md#procedures" TargetMode="External"/><Relationship Id="rId6" Type="http://schemas.openxmlformats.org/officeDocument/2006/relationships/hyperlink" Target="https://github.com/mitre/cti/blob/master/USAGE.md#sub-techniques" TargetMode="External"/><Relationship Id="rId5" Type="http://schemas.openxmlformats.org/officeDocument/2006/relationships/hyperlink" Target="http://docs.oasis-open.org/cti/stix/v2.0/csprd01/part2-stix-objects/stix-v2.0-csprd01-part2-stix-objects.html#_Toc476230921" TargetMode="External"/><Relationship Id="rId4" Type="http://schemas.openxmlformats.org/officeDocument/2006/relationships/hyperlink" Target="https://github.com/mitre/cti/blob/master/USAGE.md#techniques" TargetMode="External"/><Relationship Id="rId3" Type="http://schemas.openxmlformats.org/officeDocument/2006/relationships/hyperlink" Target="https://github.com/mitre/cti/blob/master/USAGE.md#tactics" TargetMode="External"/><Relationship Id="rId2" Type="http://schemas.openxmlformats.org/officeDocument/2006/relationships/hyperlink" Target="https://github.com/mitre/cti/blob/master/USAGE.md#matrices" TargetMode="External"/><Relationship Id="rId19" Type="http://schemas.openxmlformats.org/officeDocument/2006/relationships/notesSlide" Target="../notesSlides/notesSlide3.xml"/><Relationship Id="rId18" Type="http://schemas.openxmlformats.org/officeDocument/2006/relationships/slideLayout" Target="../slideLayouts/slideLayout11.xml"/><Relationship Id="rId17" Type="http://schemas.openxmlformats.org/officeDocument/2006/relationships/image" Target="../media/image6.png"/><Relationship Id="rId16" Type="http://schemas.openxmlformats.org/officeDocument/2006/relationships/hyperlink" Target="https://github.com/mitre/cti/blob/master/USAGE.md#data-source" TargetMode="External"/><Relationship Id="rId15" Type="http://schemas.openxmlformats.org/officeDocument/2006/relationships/hyperlink" Target="http://docs.oasis-open.org/cti/stix/v2.0/csprd01/part2-stix-objects/stix-v2.0-csprd01-part2-stix-objects.html#_Toc476230961" TargetMode="External"/><Relationship Id="rId14" Type="http://schemas.openxmlformats.org/officeDocument/2006/relationships/hyperlink" Target="http://docs.oasis-open.org/cti/stix/v2.0/csprd01/part2-stix-objects/stix-v2.0-csprd01-part2-stix-objects.html#_Toc476230945" TargetMode="External"/><Relationship Id="rId13" Type="http://schemas.openxmlformats.org/officeDocument/2006/relationships/hyperlink" Target="https://github.com/mitre/cti/blob/master/USAGE.md#software" TargetMode="External"/><Relationship Id="rId12" Type="http://schemas.openxmlformats.org/officeDocument/2006/relationships/hyperlink" Target="https://docs.oasis-open.org/cti/stix/v2.0/csprd01/part2-stix-objects/stix-v2.0-csprd01-part2-stix-objects.html#_Toc476230941" TargetMode="External"/><Relationship Id="rId11" Type="http://schemas.openxmlformats.org/officeDocument/2006/relationships/hyperlink" Target="https://github.com/mitre/cti/blob/master/USAGE.md#groups" TargetMode="External"/><Relationship Id="rId10" Type="http://schemas.openxmlformats.org/officeDocument/2006/relationships/hyperlink" Target="https://docs.oasis-open.org/cti/stix/v2.0/csprd01/part2-stix-objects/stix-v2.0-csprd01-part2-stix-objects.html#_Toc476230929" TargetMode="Externa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1.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1.xml"/><Relationship Id="rId4" Type="http://schemas.openxmlformats.org/officeDocument/2006/relationships/image" Target="../media/image8.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15.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1.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79000"/>
          </a:blip>
          <a:stretch>
            <a:fillRect/>
          </a:stretch>
        </a:blipFill>
        <a:effectLst/>
      </p:bgPr>
    </p:bg>
    <p:spTree>
      <p:nvGrpSpPr>
        <p:cNvPr id="1" name=""/>
        <p:cNvGrpSpPr/>
        <p:nvPr/>
      </p:nvGrpSpPr>
      <p:grpSpPr>
        <a:xfrm>
          <a:off x="0" y="0"/>
          <a:ext cx="0" cy="0"/>
          <a:chOff x="0" y="0"/>
          <a:chExt cx="0" cy="0"/>
        </a:xfrm>
      </p:grpSpPr>
      <p:sp>
        <p:nvSpPr>
          <p:cNvPr id="4" name="矩形: 圆角 3"/>
          <p:cNvSpPr/>
          <p:nvPr/>
        </p:nvSpPr>
        <p:spPr>
          <a:xfrm rot="18900000">
            <a:off x="6804530" y="833047"/>
            <a:ext cx="5966590" cy="3528632"/>
          </a:xfrm>
          <a:prstGeom prst="roundRect">
            <a:avLst>
              <a:gd name="adj" fmla="val 50000"/>
            </a:avLst>
          </a:prstGeom>
          <a:gradFill>
            <a:gsLst>
              <a:gs pos="0">
                <a:schemeClr val="bg1">
                  <a:alpha val="0"/>
                </a:schemeClr>
              </a:gs>
              <a:gs pos="100000">
                <a:schemeClr val="bg1">
                  <a:alpha val="62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067545" y="758630"/>
            <a:ext cx="1443016" cy="1443016"/>
          </a:xfrm>
          <a:prstGeom prst="ellips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a:off x="7666808" y="5523410"/>
            <a:ext cx="792000" cy="792000"/>
          </a:xfrm>
          <a:prstGeom prst="ellipse">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054236" y="5604578"/>
            <a:ext cx="515484" cy="515484"/>
          </a:xfrm>
          <a:prstGeom prst="ellipse">
            <a:avLst/>
          </a:prstGeom>
          <a:noFill/>
          <a:ln w="254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60350" y="2644775"/>
            <a:ext cx="10742295" cy="1445260"/>
          </a:xfrm>
          <a:prstGeom prst="rect">
            <a:avLst/>
          </a:prstGeom>
          <a:effectLst/>
        </p:spPr>
        <p:txBody>
          <a:bodyPr wrap="square">
            <a:spAutoFit/>
            <a:scene3d>
              <a:camera prst="orthographicFront"/>
              <a:lightRig rig="threePt" dir="t"/>
            </a:scene3d>
          </a:bodyPr>
          <a:lstStyle/>
          <a:p>
            <a:pPr algn="l">
              <a:defRPr/>
            </a:pPr>
            <a:r>
              <a:rPr lang="zh-CN" altLang="en-US" sz="8800" spc="-300" dirty="0">
                <a:solidFill>
                  <a:schemeClr val="tx1"/>
                </a:solidFill>
                <a:effectLst>
                  <a:outerShdw blurRad="38100" dist="19050" dir="2700000" algn="tl" rotWithShape="0">
                    <a:schemeClr val="dk1">
                      <a:alpha val="40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rPr>
              <a:t>MatchATT&amp;CK</a:t>
            </a:r>
            <a:endParaRPr lang="zh-CN" altLang="en-US" sz="8800" spc="-300" dirty="0">
              <a:solidFill>
                <a:schemeClr val="tx1"/>
              </a:solidFill>
              <a:effectLst>
                <a:outerShdw blurRad="38100" dist="19050" dir="2700000" algn="tl" rotWithShape="0">
                  <a:schemeClr val="dk1">
                    <a:alpha val="40000"/>
                  </a:schemeClr>
                </a:outerShdw>
              </a:effectLst>
              <a:latin typeface="优设标题黑" panose="00000500000000000000" pitchFamily="2" charset="-122"/>
              <a:ea typeface="优设标题黑" panose="00000500000000000000" pitchFamily="2" charset="-122"/>
              <a:cs typeface="OPPOSans L" panose="00020600040101010101" pitchFamily="18" charset="-122"/>
              <a:sym typeface="优设标题黑" panose="00000500000000000000" pitchFamily="2" charset="-122"/>
            </a:endParaRPr>
          </a:p>
        </p:txBody>
      </p:sp>
      <p:sp>
        <p:nvSpPr>
          <p:cNvPr id="12" name="文本框 11"/>
          <p:cNvSpPr txBox="1"/>
          <p:nvPr/>
        </p:nvSpPr>
        <p:spPr>
          <a:xfrm>
            <a:off x="487377" y="4303726"/>
            <a:ext cx="2022446" cy="476843"/>
          </a:xfrm>
          <a:prstGeom prst="roundRect">
            <a:avLst>
              <a:gd name="adj" fmla="val 50000"/>
            </a:avLst>
          </a:prstGeom>
          <a:solidFill>
            <a:schemeClr val="bg1"/>
          </a:solidFill>
        </p:spPr>
        <p:txBody>
          <a:bodyPr wrap="square" rtlCol="0">
            <a:spAutoFit/>
            <a:scene3d>
              <a:camera prst="orthographicFront"/>
              <a:lightRig rig="threePt" dir="t"/>
            </a:scene3d>
            <a:sp3d contourW="12700"/>
          </a:bodyPr>
          <a:lstStyle/>
          <a:p>
            <a:pPr algn="ctr"/>
            <a:r>
              <a:rPr lang="zh-CN" altLang="en-US" sz="1600" dirty="0">
                <a:solidFill>
                  <a:schemeClr val="bg2">
                    <a:lumMod val="25000"/>
                  </a:schemeClr>
                </a:solidFill>
                <a:latin typeface="OPPOSans R" panose="00020600040101010101" pitchFamily="18" charset="-122"/>
                <a:ea typeface="OPPOSans R" panose="00020600040101010101" pitchFamily="18" charset="-122"/>
                <a:cs typeface="+mn-ea"/>
                <a:sym typeface="OPPOSans R" panose="00020600040101010101" pitchFamily="18" charset="-122"/>
              </a:rPr>
              <a:t>汇报人：徐屹</a:t>
            </a:r>
            <a:endParaRPr lang="en-US" altLang="zh-CN" sz="1600" dirty="0">
              <a:solidFill>
                <a:schemeClr val="bg2">
                  <a:lumMod val="25000"/>
                </a:schemeClr>
              </a:solidFill>
              <a:latin typeface="OPPOSans R" panose="00020600040101010101" pitchFamily="18" charset="-122"/>
              <a:ea typeface="OPPOSans R" panose="00020600040101010101" pitchFamily="18" charset="-122"/>
              <a:cs typeface="+mn-ea"/>
              <a:sym typeface="OPPOSans R" panose="00020600040101010101" pitchFamily="18" charset="-122"/>
            </a:endParaRPr>
          </a:p>
        </p:txBody>
      </p:sp>
      <p:cxnSp>
        <p:nvCxnSpPr>
          <p:cNvPr id="18" name="直接连接符 17"/>
          <p:cNvCxnSpPr/>
          <p:nvPr/>
        </p:nvCxnSpPr>
        <p:spPr>
          <a:xfrm flipH="1">
            <a:off x="5235186" y="-22406"/>
            <a:ext cx="1898064" cy="1851949"/>
          </a:xfrm>
          <a:prstGeom prst="line">
            <a:avLst/>
          </a:prstGeom>
          <a:ln>
            <a:solidFill>
              <a:schemeClr val="bg1">
                <a:alpha val="62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6928372" y="-22406"/>
            <a:ext cx="949032" cy="925975"/>
          </a:xfrm>
          <a:prstGeom prst="line">
            <a:avLst/>
          </a:prstGeom>
          <a:ln>
            <a:solidFill>
              <a:schemeClr val="bg1">
                <a:alpha val="62000"/>
              </a:schemeClr>
            </a:solidFill>
            <a:tailEnd type="oval" w="lg" len="lg"/>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2937466" y="4941340"/>
            <a:ext cx="1898064" cy="1851949"/>
          </a:xfrm>
          <a:prstGeom prst="line">
            <a:avLst/>
          </a:prstGeom>
          <a:ln>
            <a:solidFill>
              <a:schemeClr val="bg1">
                <a:alpha val="62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2118370" y="5916660"/>
            <a:ext cx="949032" cy="925975"/>
          </a:xfrm>
          <a:prstGeom prst="line">
            <a:avLst/>
          </a:prstGeom>
          <a:ln>
            <a:solidFill>
              <a:schemeClr val="bg1">
                <a:alpha val="62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pic>
        <p:nvPicPr>
          <p:cNvPr id="13" name="图片 12" descr="公司logo-08"/>
          <p:cNvPicPr>
            <a:picLocks noChangeAspect="1"/>
          </p:cNvPicPr>
          <p:nvPr/>
        </p:nvPicPr>
        <p:blipFill>
          <a:blip r:embed="rId2"/>
          <a:stretch>
            <a:fillRect/>
          </a:stretch>
        </p:blipFill>
        <p:spPr>
          <a:xfrm>
            <a:off x="487680" y="480695"/>
            <a:ext cx="2192655" cy="6750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02</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Rank Score</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679007" y="253235"/>
            <a:ext cx="283400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PageRank</a:t>
            </a:r>
            <a:endParaRPr lang="en-US" altLang="zh-CN" sz="4265" b="1" dirty="0">
              <a:solidFill>
                <a:prstClr val="black">
                  <a:lumMod val="65000"/>
                  <a:lumOff val="35000"/>
                </a:prstClr>
              </a:solidFill>
              <a:ea typeface="Roboto" panose="02000000000000000000" pitchFamily="2" charset="0"/>
            </a:endParaRPr>
          </a:p>
        </p:txBody>
      </p:sp>
      <p:pic>
        <p:nvPicPr>
          <p:cNvPr id="14" name="图片 13"/>
          <p:cNvPicPr>
            <a:picLocks noChangeAspect="1"/>
          </p:cNvPicPr>
          <p:nvPr/>
        </p:nvPicPr>
        <p:blipFill>
          <a:blip r:embed="rId2"/>
          <a:stretch>
            <a:fillRect/>
          </a:stretch>
        </p:blipFill>
        <p:spPr>
          <a:xfrm>
            <a:off x="2723515" y="1303655"/>
            <a:ext cx="6746240" cy="5554345"/>
          </a:xfrm>
          <a:prstGeom prst="rect">
            <a:avLst/>
          </a:prstGeom>
        </p:spPr>
      </p:pic>
      <p:sp>
        <p:nvSpPr>
          <p:cNvPr id="72" name="TextBox 43"/>
          <p:cNvSpPr txBox="1"/>
          <p:nvPr/>
        </p:nvSpPr>
        <p:spPr>
          <a:xfrm>
            <a:off x="5242569" y="982344"/>
            <a:ext cx="1706880" cy="398780"/>
          </a:xfrm>
          <a:prstGeom prst="rect">
            <a:avLst/>
          </a:prstGeom>
          <a:noFill/>
        </p:spPr>
        <p:txBody>
          <a:bodyPr wrap="none" rtlCol="0">
            <a:spAutoFit/>
          </a:bodyPr>
          <a:p>
            <a:pPr algn="ctr">
              <a:defRPr/>
            </a:pPr>
            <a:r>
              <a:rPr lang="zh-CN" altLang="en-US" sz="2000" dirty="0">
                <a:solidFill>
                  <a:prstClr val="white">
                    <a:lumMod val="65000"/>
                  </a:prstClr>
                </a:solidFill>
                <a:ea typeface="Roboto" panose="02000000000000000000" pitchFamily="2" charset="0"/>
              </a:rPr>
              <a:t>增加外链</a:t>
            </a:r>
            <a:r>
              <a:rPr lang="zh-CN" altLang="en-US" sz="2000" dirty="0">
                <a:solidFill>
                  <a:prstClr val="white">
                    <a:lumMod val="65000"/>
                  </a:prstClr>
                </a:solidFill>
                <a:ea typeface="Roboto" panose="02000000000000000000" pitchFamily="2" charset="0"/>
              </a:rPr>
              <a:t>权重</a:t>
            </a:r>
            <a:endParaRPr lang="zh-CN" altLang="en-US" sz="2000" dirty="0">
              <a:solidFill>
                <a:prstClr val="white">
                  <a:lumMod val="65000"/>
                </a:prstClr>
              </a:solidFill>
              <a:ea typeface="Roboto" panose="02000000000000000000"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rPr>
              <a:t>03</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rPr>
              <a:t>Usage</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5733425" y="253235"/>
            <a:ext cx="725170"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a:t>
            </a:r>
            <a:r>
              <a:rPr lang="en-US" altLang="zh-CN" sz="4265" b="1" dirty="0">
                <a:solidFill>
                  <a:prstClr val="black">
                    <a:lumMod val="65000"/>
                    <a:lumOff val="35000"/>
                  </a:prstClr>
                </a:solidFill>
                <a:ea typeface="Roboto" panose="02000000000000000000" pitchFamily="2" charset="0"/>
              </a:rPr>
              <a:t>h</a:t>
            </a:r>
            <a:endParaRPr lang="en-US" altLang="zh-CN" sz="4265" b="1" dirty="0">
              <a:solidFill>
                <a:prstClr val="black">
                  <a:lumMod val="65000"/>
                  <a:lumOff val="35000"/>
                </a:prstClr>
              </a:solidFill>
              <a:ea typeface="Roboto" panose="02000000000000000000" pitchFamily="2" charset="0"/>
            </a:endParaRPr>
          </a:p>
        </p:txBody>
      </p:sp>
      <p:pic>
        <p:nvPicPr>
          <p:cNvPr id="4" name="图片 3"/>
          <p:cNvPicPr>
            <a:picLocks noChangeAspect="1"/>
          </p:cNvPicPr>
          <p:nvPr/>
        </p:nvPicPr>
        <p:blipFill>
          <a:blip r:embed="rId2"/>
          <a:stretch>
            <a:fillRect/>
          </a:stretch>
        </p:blipFill>
        <p:spPr>
          <a:xfrm>
            <a:off x="0" y="1001395"/>
            <a:ext cx="12192000" cy="58248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0" y="1053465"/>
            <a:ext cx="12192000" cy="5699125"/>
          </a:xfrm>
          <a:prstGeom prst="rect">
            <a:avLst/>
          </a:prstGeom>
        </p:spPr>
      </p:pic>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03</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Usage</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2"/>
          <a:stretch>
            <a:fillRect/>
          </a:stretch>
        </p:blipFill>
        <p:spPr>
          <a:xfrm>
            <a:off x="9695875" y="236339"/>
            <a:ext cx="2192655" cy="675005"/>
          </a:xfrm>
          <a:prstGeom prst="rect">
            <a:avLst/>
          </a:prstGeom>
        </p:spPr>
      </p:pic>
      <p:sp>
        <p:nvSpPr>
          <p:cNvPr id="3" name="TextBox 39"/>
          <p:cNvSpPr txBox="1"/>
          <p:nvPr/>
        </p:nvSpPr>
        <p:spPr>
          <a:xfrm>
            <a:off x="4918720" y="253235"/>
            <a:ext cx="2354580" cy="748030"/>
          </a:xfrm>
          <a:prstGeom prst="rect">
            <a:avLst/>
          </a:prstGeom>
          <a:noFill/>
        </p:spPr>
        <p:txBody>
          <a:bodyPr wrap="none" rtlCol="0">
            <a:spAutoFit/>
          </a:bodyPr>
          <a:lstStyle/>
          <a:p>
            <a:pPr algn="ctr">
              <a:defRPr/>
            </a:pPr>
            <a:r>
              <a:rPr lang="zh-CN" altLang="en-US" sz="4265" b="1" dirty="0">
                <a:solidFill>
                  <a:prstClr val="black">
                    <a:lumMod val="65000"/>
                    <a:lumOff val="35000"/>
                  </a:prstClr>
                </a:solidFill>
                <a:ea typeface="Roboto" panose="02000000000000000000" pitchFamily="2" charset="0"/>
              </a:rPr>
              <a:t>单项</a:t>
            </a:r>
            <a:r>
              <a:rPr lang="zh-CN" altLang="en-US" sz="4265" b="1" dirty="0">
                <a:solidFill>
                  <a:prstClr val="black">
                    <a:lumMod val="65000"/>
                    <a:lumOff val="35000"/>
                  </a:prstClr>
                </a:solidFill>
                <a:ea typeface="Roboto" panose="02000000000000000000" pitchFamily="2" charset="0"/>
              </a:rPr>
              <a:t>测试</a:t>
            </a:r>
            <a:endParaRPr lang="zh-CN" altLang="en-US" sz="4265" b="1" dirty="0">
              <a:solidFill>
                <a:prstClr val="black">
                  <a:lumMod val="65000"/>
                  <a:lumOff val="35000"/>
                </a:prstClr>
              </a:solidFill>
              <a:ea typeface="Roboto" panose="02000000000000000000" pitchFamily="2" charset="0"/>
            </a:endParaRPr>
          </a:p>
        </p:txBody>
      </p:sp>
      <p:sp>
        <p:nvSpPr>
          <p:cNvPr id="16" name="五边形 106"/>
          <p:cNvSpPr/>
          <p:nvPr/>
        </p:nvSpPr>
        <p:spPr>
          <a:xfrm>
            <a:off x="6593840" y="2324735"/>
            <a:ext cx="4993005" cy="447040"/>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6449060" y="2324735"/>
            <a:ext cx="381635" cy="447040"/>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6477000" y="2365375"/>
            <a:ext cx="5300980" cy="368300"/>
          </a:xfrm>
          <a:prstGeom prst="rect">
            <a:avLst/>
          </a:prstGeom>
        </p:spPr>
        <p:txBody>
          <a:bodyPr wrap="square">
            <a:spAutoFit/>
          </a:bodyPr>
          <a:p>
            <a:pPr algn="ctr" defTabSz="457200"/>
            <a:r>
              <a:rPr kumimoji="1" lang="en-US" b="1" dirty="0">
                <a:solidFill>
                  <a:srgbClr val="FFFFFF"/>
                </a:solidFill>
                <a:latin typeface="Century Gothic"/>
                <a:ea typeface="微软雅黑" panose="020B0503020204020204" pitchFamily="34" charset="-122"/>
              </a:rPr>
              <a:t>-s </a:t>
            </a:r>
            <a:r>
              <a:rPr kumimoji="1" lang="zh-CN" altLang="en-US" b="1" dirty="0">
                <a:solidFill>
                  <a:srgbClr val="FFFFFF"/>
                </a:solidFill>
                <a:latin typeface="Century Gothic"/>
                <a:ea typeface="微软雅黑" panose="020B0503020204020204" pitchFamily="34" charset="-122"/>
              </a:rPr>
              <a:t>单项测试文件路径</a:t>
            </a:r>
            <a:r>
              <a:rPr kumimoji="1" lang="en-US" altLang="zh-CN" b="1" dirty="0">
                <a:solidFill>
                  <a:srgbClr val="FFFFFF"/>
                </a:solidFill>
                <a:latin typeface="Century Gothic"/>
                <a:ea typeface="微软雅黑" panose="020B0503020204020204" pitchFamily="34" charset="-122"/>
              </a:rPr>
              <a:t> -sn </a:t>
            </a:r>
            <a:r>
              <a:rPr kumimoji="1" lang="zh-CN" altLang="en-US" b="1" dirty="0">
                <a:solidFill>
                  <a:srgbClr val="FFFFFF"/>
                </a:solidFill>
                <a:latin typeface="Century Gothic"/>
                <a:ea typeface="微软雅黑" panose="020B0503020204020204" pitchFamily="34" charset="-122"/>
              </a:rPr>
              <a:t>排位最高的前几</a:t>
            </a:r>
            <a:r>
              <a:rPr kumimoji="1" lang="zh-CN" altLang="en-US" b="1" dirty="0">
                <a:solidFill>
                  <a:srgbClr val="FFFFFF"/>
                </a:solidFill>
                <a:latin typeface="Century Gothic"/>
                <a:ea typeface="微软雅黑" panose="020B0503020204020204" pitchFamily="34" charset="-122"/>
              </a:rPr>
              <a:t>项</a:t>
            </a:r>
            <a:endParaRPr kumimoji="1" lang="zh-CN" altLang="en-US" b="1" dirty="0">
              <a:solidFill>
                <a:srgbClr val="FFFFFF"/>
              </a:solidFill>
              <a:latin typeface="Century Gothic"/>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03</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Usage</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918720" y="253235"/>
            <a:ext cx="2354580" cy="748030"/>
          </a:xfrm>
          <a:prstGeom prst="rect">
            <a:avLst/>
          </a:prstGeom>
          <a:noFill/>
        </p:spPr>
        <p:txBody>
          <a:bodyPr wrap="none" rtlCol="0">
            <a:spAutoFit/>
          </a:bodyPr>
          <a:lstStyle/>
          <a:p>
            <a:pPr algn="ctr">
              <a:defRPr/>
            </a:pPr>
            <a:r>
              <a:rPr lang="zh-CN" altLang="en-US" sz="4265" b="1" dirty="0">
                <a:solidFill>
                  <a:prstClr val="black">
                    <a:lumMod val="65000"/>
                    <a:lumOff val="35000"/>
                  </a:prstClr>
                </a:solidFill>
                <a:ea typeface="Roboto" panose="02000000000000000000" pitchFamily="2" charset="0"/>
              </a:rPr>
              <a:t>多项</a:t>
            </a:r>
            <a:r>
              <a:rPr lang="zh-CN" altLang="en-US" sz="4265" b="1" dirty="0">
                <a:solidFill>
                  <a:prstClr val="black">
                    <a:lumMod val="65000"/>
                    <a:lumOff val="35000"/>
                  </a:prstClr>
                </a:solidFill>
                <a:ea typeface="Roboto" panose="02000000000000000000" pitchFamily="2" charset="0"/>
              </a:rPr>
              <a:t>测试</a:t>
            </a:r>
            <a:endParaRPr lang="zh-CN" altLang="en-US" sz="4265" b="1" dirty="0">
              <a:solidFill>
                <a:prstClr val="black">
                  <a:lumMod val="65000"/>
                  <a:lumOff val="35000"/>
                </a:prstClr>
              </a:solidFill>
              <a:ea typeface="Roboto" panose="02000000000000000000" pitchFamily="2" charset="0"/>
            </a:endParaRPr>
          </a:p>
        </p:txBody>
      </p:sp>
      <p:pic>
        <p:nvPicPr>
          <p:cNvPr id="7" name="图片 6"/>
          <p:cNvPicPr>
            <a:picLocks noChangeAspect="1"/>
          </p:cNvPicPr>
          <p:nvPr/>
        </p:nvPicPr>
        <p:blipFill>
          <a:blip r:embed="rId2"/>
          <a:stretch>
            <a:fillRect/>
          </a:stretch>
        </p:blipFill>
        <p:spPr>
          <a:xfrm>
            <a:off x="325120" y="949960"/>
            <a:ext cx="11224895" cy="5908040"/>
          </a:xfrm>
          <a:prstGeom prst="rect">
            <a:avLst/>
          </a:prstGeom>
        </p:spPr>
      </p:pic>
      <p:sp>
        <p:nvSpPr>
          <p:cNvPr id="16" name="五边形 106"/>
          <p:cNvSpPr/>
          <p:nvPr/>
        </p:nvSpPr>
        <p:spPr>
          <a:xfrm>
            <a:off x="6557010" y="3787140"/>
            <a:ext cx="4993005" cy="447040"/>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6412230" y="3787140"/>
            <a:ext cx="381635" cy="447040"/>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6440170" y="3827780"/>
            <a:ext cx="5300980" cy="368300"/>
          </a:xfrm>
          <a:prstGeom prst="rect">
            <a:avLst/>
          </a:prstGeom>
        </p:spPr>
        <p:txBody>
          <a:bodyPr wrap="square">
            <a:spAutoFit/>
          </a:bodyPr>
          <a:p>
            <a:pPr algn="ctr" defTabSz="457200"/>
            <a:r>
              <a:rPr kumimoji="1" lang="en-US" b="1" dirty="0">
                <a:solidFill>
                  <a:srgbClr val="FFFFFF"/>
                </a:solidFill>
                <a:latin typeface="Century Gothic"/>
                <a:ea typeface="微软雅黑" panose="020B0503020204020204" pitchFamily="34" charset="-122"/>
              </a:rPr>
              <a:t>-st </a:t>
            </a:r>
            <a:r>
              <a:rPr kumimoji="1" lang="zh-CN" altLang="en-US" b="1" dirty="0">
                <a:solidFill>
                  <a:srgbClr val="FFFFFF"/>
                </a:solidFill>
                <a:latin typeface="Century Gothic"/>
                <a:ea typeface="微软雅黑" panose="020B0503020204020204" pitchFamily="34" charset="-122"/>
              </a:rPr>
              <a:t>多项测试目录路径</a:t>
            </a:r>
            <a:r>
              <a:rPr kumimoji="1" lang="en-US" altLang="zh-CN" b="1" dirty="0">
                <a:solidFill>
                  <a:srgbClr val="FFFFFF"/>
                </a:solidFill>
                <a:latin typeface="Century Gothic"/>
                <a:ea typeface="微软雅黑" panose="020B0503020204020204" pitchFamily="34" charset="-122"/>
              </a:rPr>
              <a:t> -stn </a:t>
            </a:r>
            <a:r>
              <a:rPr kumimoji="1" lang="zh-CN" altLang="en-US" b="1" dirty="0">
                <a:solidFill>
                  <a:srgbClr val="FFFFFF"/>
                </a:solidFill>
                <a:latin typeface="Century Gothic"/>
                <a:ea typeface="微软雅黑" panose="020B0503020204020204" pitchFamily="34" charset="-122"/>
              </a:rPr>
              <a:t>排位最高的前几</a:t>
            </a:r>
            <a:r>
              <a:rPr kumimoji="1" lang="zh-CN" altLang="en-US" b="1" dirty="0">
                <a:solidFill>
                  <a:srgbClr val="FFFFFF"/>
                </a:solidFill>
                <a:latin typeface="Century Gothic"/>
                <a:ea typeface="微软雅黑" panose="020B0503020204020204" pitchFamily="34" charset="-122"/>
              </a:rPr>
              <a:t>项</a:t>
            </a:r>
            <a:endParaRPr kumimoji="1" lang="zh-CN" altLang="en-US" b="1" dirty="0">
              <a:solidFill>
                <a:srgbClr val="FFFFFF"/>
              </a:solidFill>
              <a:latin typeface="Century Gothic"/>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03</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Usage</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918720" y="253235"/>
            <a:ext cx="2354580" cy="748030"/>
          </a:xfrm>
          <a:prstGeom prst="rect">
            <a:avLst/>
          </a:prstGeom>
          <a:noFill/>
        </p:spPr>
        <p:txBody>
          <a:bodyPr wrap="none" rtlCol="0">
            <a:spAutoFit/>
          </a:bodyPr>
          <a:lstStyle/>
          <a:p>
            <a:pPr algn="ctr">
              <a:defRPr/>
            </a:pPr>
            <a:r>
              <a:rPr lang="zh-CN" altLang="en-US" sz="4265" b="1" dirty="0">
                <a:solidFill>
                  <a:prstClr val="black">
                    <a:lumMod val="65000"/>
                    <a:lumOff val="35000"/>
                  </a:prstClr>
                </a:solidFill>
                <a:ea typeface="Roboto" panose="02000000000000000000" pitchFamily="2" charset="0"/>
              </a:rPr>
              <a:t>多项</a:t>
            </a:r>
            <a:r>
              <a:rPr lang="zh-CN" altLang="en-US" sz="4265" b="1" dirty="0">
                <a:solidFill>
                  <a:prstClr val="black">
                    <a:lumMod val="65000"/>
                    <a:lumOff val="35000"/>
                  </a:prstClr>
                </a:solidFill>
                <a:ea typeface="Roboto" panose="02000000000000000000" pitchFamily="2" charset="0"/>
              </a:rPr>
              <a:t>测试</a:t>
            </a:r>
            <a:endParaRPr lang="zh-CN" altLang="en-US" sz="4265" b="1" dirty="0">
              <a:solidFill>
                <a:prstClr val="black">
                  <a:lumMod val="65000"/>
                  <a:lumOff val="35000"/>
                </a:prstClr>
              </a:solidFill>
              <a:ea typeface="Roboto" panose="02000000000000000000" pitchFamily="2" charset="0"/>
            </a:endParaRPr>
          </a:p>
        </p:txBody>
      </p:sp>
      <p:sp>
        <p:nvSpPr>
          <p:cNvPr id="72" name="TextBox 43"/>
          <p:cNvSpPr txBox="1"/>
          <p:nvPr/>
        </p:nvSpPr>
        <p:spPr>
          <a:xfrm>
            <a:off x="5496569" y="982344"/>
            <a:ext cx="1198880" cy="398780"/>
          </a:xfrm>
          <a:prstGeom prst="rect">
            <a:avLst/>
          </a:prstGeom>
          <a:noFill/>
        </p:spPr>
        <p:txBody>
          <a:bodyPr wrap="none" rtlCol="0">
            <a:spAutoFit/>
          </a:bodyPr>
          <a:p>
            <a:pPr algn="ctr">
              <a:defRPr/>
            </a:pPr>
            <a:r>
              <a:rPr lang="zh-CN" altLang="en-US" sz="2000" dirty="0">
                <a:solidFill>
                  <a:prstClr val="white">
                    <a:lumMod val="65000"/>
                  </a:prstClr>
                </a:solidFill>
                <a:ea typeface="Roboto" panose="02000000000000000000" pitchFamily="2" charset="0"/>
              </a:rPr>
              <a:t>结果统计</a:t>
            </a:r>
            <a:endParaRPr lang="zh-CN" altLang="en-US" sz="2000" dirty="0">
              <a:solidFill>
                <a:prstClr val="white">
                  <a:lumMod val="65000"/>
                </a:prstClr>
              </a:solidFill>
              <a:ea typeface="Roboto" panose="02000000000000000000" pitchFamily="2" charset="0"/>
            </a:endParaRPr>
          </a:p>
        </p:txBody>
      </p:sp>
      <p:pic>
        <p:nvPicPr>
          <p:cNvPr id="4" name="图片 3"/>
          <p:cNvPicPr>
            <a:picLocks noChangeAspect="1"/>
          </p:cNvPicPr>
          <p:nvPr/>
        </p:nvPicPr>
        <p:blipFill>
          <a:blip r:embed="rId2"/>
          <a:stretch>
            <a:fillRect/>
          </a:stretch>
        </p:blipFill>
        <p:spPr>
          <a:xfrm>
            <a:off x="0" y="1958975"/>
            <a:ext cx="12192000" cy="36417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 y="-1"/>
            <a:ext cx="12192001" cy="6858000"/>
          </a:xfrm>
          <a:prstGeom prst="rect">
            <a:avLst/>
          </a:prstGeom>
        </p:spPr>
      </p:pic>
      <p:sp>
        <p:nvSpPr>
          <p:cNvPr id="6" name="椭圆 5"/>
          <p:cNvSpPr/>
          <p:nvPr/>
        </p:nvSpPr>
        <p:spPr>
          <a:xfrm>
            <a:off x="2209800" y="1935480"/>
            <a:ext cx="7772400" cy="2294252"/>
          </a:xfrm>
          <a:prstGeom prst="ellipse">
            <a:avLst/>
          </a:prstGeom>
          <a:gradFill flip="none" rotWithShape="1">
            <a:gsLst>
              <a:gs pos="0">
                <a:schemeClr val="tx1">
                  <a:alpha val="67000"/>
                </a:schemeClr>
              </a:gs>
              <a:gs pos="85000">
                <a:schemeClr val="tx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HarmonyOS Sans SC"/>
              <a:ea typeface="HarmonyOS Sans SC"/>
              <a:cs typeface="+mn-cs"/>
            </a:endParaRPr>
          </a:p>
        </p:txBody>
      </p:sp>
      <p:sp>
        <p:nvSpPr>
          <p:cNvPr id="5" name="文本框 4"/>
          <p:cNvSpPr txBox="1"/>
          <p:nvPr/>
        </p:nvSpPr>
        <p:spPr>
          <a:xfrm>
            <a:off x="750277" y="2401402"/>
            <a:ext cx="10691446" cy="144655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8800" b="0" i="0" u="none" strike="noStrike" kern="1200" cap="none" spc="0" normalizeH="0" baseline="0" noProof="0" dirty="0">
                <a:ln>
                  <a:noFill/>
                </a:ln>
                <a:solidFill>
                  <a:srgbClr val="FFFFFF"/>
                </a:solidFill>
                <a:effectLst/>
                <a:uLnTx/>
                <a:uFillTx/>
                <a:latin typeface="HarmonyOS Sans SC Bold"/>
                <a:ea typeface="HarmonyOS Sans SC Bold"/>
                <a:cs typeface="+mn-cs"/>
              </a:rPr>
              <a:t>THANKS</a:t>
            </a:r>
            <a:endParaRPr kumimoji="0" lang="zh-CN" altLang="en-US" sz="8800" b="0" i="0" u="none" strike="noStrike" kern="1200" cap="none" spc="0" normalizeH="0" baseline="0" noProof="0" dirty="0">
              <a:ln>
                <a:noFill/>
              </a:ln>
              <a:solidFill>
                <a:srgbClr val="FFFFFF"/>
              </a:solidFill>
              <a:effectLst/>
              <a:uLnTx/>
              <a:uFillTx/>
              <a:latin typeface="HarmonyOS Sans SC Bold"/>
              <a:ea typeface="HarmonyOS Sans SC Bold"/>
              <a:cs typeface="+mn-cs"/>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226173"/>
            <a:ext cx="12192000" cy="631826"/>
          </a:xfrm>
          <a:prstGeom prst="rect">
            <a:avLst/>
          </a:prstGeom>
        </p:spPr>
      </p:pic>
      <p:pic>
        <p:nvPicPr>
          <p:cNvPr id="8" name="图片 7" descr="公司logo-08"/>
          <p:cNvPicPr>
            <a:picLocks noChangeAspect="1"/>
          </p:cNvPicPr>
          <p:nvPr/>
        </p:nvPicPr>
        <p:blipFill>
          <a:blip r:embed="rId3"/>
          <a:stretch>
            <a:fillRect/>
          </a:stretch>
        </p:blipFill>
        <p:spPr>
          <a:xfrm>
            <a:off x="4999671" y="408867"/>
            <a:ext cx="2192655" cy="675005"/>
          </a:xfrm>
          <a:prstGeom prst="rect">
            <a:avLst/>
          </a:prstGeom>
        </p:spPr>
      </p:pic>
      <p:sp>
        <p:nvSpPr>
          <p:cNvPr id="9" name="文本框 8"/>
          <p:cNvSpPr txBox="1"/>
          <p:nvPr/>
        </p:nvSpPr>
        <p:spPr>
          <a:xfrm>
            <a:off x="9814293" y="5605971"/>
            <a:ext cx="2022446" cy="476843"/>
          </a:xfrm>
          <a:prstGeom prst="roundRect">
            <a:avLst>
              <a:gd name="adj" fmla="val 50000"/>
            </a:avLst>
          </a:prstGeom>
          <a:solidFill>
            <a:schemeClr val="bg1"/>
          </a:solidFill>
        </p:spPr>
        <p:txBody>
          <a:bodyPr wrap="square" rtlCol="0">
            <a:spAutoFit/>
            <a:scene3d>
              <a:camera prst="orthographicFront"/>
              <a:lightRig rig="threePt" dir="t"/>
            </a:scene3d>
            <a:sp3d contourW="12700"/>
          </a:bodyPr>
          <a:lstStyle/>
          <a:p>
            <a:pPr algn="ctr"/>
            <a:r>
              <a:rPr lang="zh-CN" altLang="en-US" sz="1600" dirty="0">
                <a:solidFill>
                  <a:schemeClr val="bg2">
                    <a:lumMod val="25000"/>
                  </a:schemeClr>
                </a:solidFill>
                <a:latin typeface="OPPOSans R" panose="00020600040101010101" pitchFamily="18" charset="-122"/>
                <a:ea typeface="OPPOSans R" panose="00020600040101010101" pitchFamily="18" charset="-122"/>
                <a:cs typeface="+mn-ea"/>
                <a:sym typeface="OPPOSans R" panose="00020600040101010101" pitchFamily="18" charset="-122"/>
              </a:rPr>
              <a:t>汇报人：徐屹</a:t>
            </a:r>
            <a:endParaRPr lang="en-US" altLang="zh-CN" sz="1600" dirty="0">
              <a:solidFill>
                <a:schemeClr val="bg2">
                  <a:lumMod val="25000"/>
                </a:schemeClr>
              </a:solidFill>
              <a:latin typeface="OPPOSans R" panose="00020600040101010101" pitchFamily="18" charset="-122"/>
              <a:ea typeface="OPPOSans R" panose="00020600040101010101" pitchFamily="18" charset="-122"/>
              <a:cs typeface="+mn-ea"/>
              <a:sym typeface="OPPOSans R" panose="00020600040101010101" pitchFamily="18"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组合 193"/>
          <p:cNvGrpSpPr/>
          <p:nvPr/>
        </p:nvGrpSpPr>
        <p:grpSpPr>
          <a:xfrm>
            <a:off x="7264831" y="1129344"/>
            <a:ext cx="860661" cy="1640723"/>
            <a:chOff x="5537459" y="941354"/>
            <a:chExt cx="946727" cy="1804795"/>
          </a:xfrm>
          <a:scene3d>
            <a:camera prst="orthographicFront">
              <a:rot lat="20967539" lon="19191102" rev="113251"/>
            </a:camera>
            <a:lightRig rig="threePt" dir="t"/>
          </a:scene3d>
        </p:grpSpPr>
        <p:sp>
          <p:nvSpPr>
            <p:cNvPr id="195" name="圆角矩形 194"/>
            <p:cNvSpPr/>
            <p:nvPr/>
          </p:nvSpPr>
          <p:spPr>
            <a:xfrm rot="5400000">
              <a:off x="5108425" y="1370388"/>
              <a:ext cx="1804795" cy="946727"/>
            </a:xfrm>
            <a:prstGeom prst="roundRect">
              <a:avLst>
                <a:gd name="adj" fmla="val 19898"/>
              </a:avLst>
            </a:prstGeom>
            <a:solidFill>
              <a:srgbClr val="E04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6" name="圆角矩形 195"/>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8" name="组合 187"/>
          <p:cNvGrpSpPr/>
          <p:nvPr/>
        </p:nvGrpSpPr>
        <p:grpSpPr>
          <a:xfrm>
            <a:off x="8910113" y="1110294"/>
            <a:ext cx="860661" cy="1640723"/>
            <a:chOff x="5537459" y="941354"/>
            <a:chExt cx="946727" cy="1804795"/>
          </a:xfrm>
          <a:scene3d>
            <a:camera prst="orthographicFront">
              <a:rot lat="600000" lon="20399993" rev="0"/>
            </a:camera>
            <a:lightRig rig="threePt" dir="t"/>
          </a:scene3d>
        </p:grpSpPr>
        <p:sp>
          <p:nvSpPr>
            <p:cNvPr id="189" name="圆角矩形 188"/>
            <p:cNvSpPr/>
            <p:nvPr/>
          </p:nvSpPr>
          <p:spPr>
            <a:xfrm rot="5400000">
              <a:off x="5108425" y="1370388"/>
              <a:ext cx="1804795" cy="946727"/>
            </a:xfrm>
            <a:prstGeom prst="roundRect">
              <a:avLst>
                <a:gd name="adj" fmla="val 19898"/>
              </a:avLst>
            </a:prstGeom>
            <a:solidFill>
              <a:srgbClr val="F49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0" name="圆角矩形 189"/>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86" name="组合 185"/>
          <p:cNvGrpSpPr/>
          <p:nvPr/>
        </p:nvGrpSpPr>
        <p:grpSpPr>
          <a:xfrm>
            <a:off x="5624034" y="1101404"/>
            <a:ext cx="860661" cy="1640723"/>
            <a:chOff x="5537459" y="941354"/>
            <a:chExt cx="946727" cy="1804795"/>
          </a:xfrm>
          <a:scene3d>
            <a:camera prst="orthographicFront">
              <a:rot lat="600000" lon="20399993" rev="0"/>
            </a:camera>
            <a:lightRig rig="threePt" dir="t"/>
          </a:scene3d>
        </p:grpSpPr>
        <p:sp>
          <p:nvSpPr>
            <p:cNvPr id="12" name="圆角矩形 11"/>
            <p:cNvSpPr/>
            <p:nvPr/>
          </p:nvSpPr>
          <p:spPr>
            <a:xfrm rot="5400000">
              <a:off x="5108425" y="1370388"/>
              <a:ext cx="1804795" cy="946727"/>
            </a:xfrm>
            <a:prstGeom prst="roundRect">
              <a:avLst>
                <a:gd name="adj" fmla="val 19898"/>
              </a:avLst>
            </a:prstGeom>
            <a:gradFill>
              <a:gsLst>
                <a:gs pos="45000">
                  <a:srgbClr val="01A9BB"/>
                </a:gs>
                <a:gs pos="100000">
                  <a:srgbClr val="01C1D5"/>
                </a:gs>
                <a:gs pos="0">
                  <a:srgbClr val="01808D"/>
                </a:gs>
              </a:gsLs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 name="圆角矩形 12"/>
            <p:cNvSpPr/>
            <p:nvPr/>
          </p:nvSpPr>
          <p:spPr>
            <a:xfrm rot="5400000">
              <a:off x="5222427" y="1446913"/>
              <a:ext cx="1579634" cy="753287"/>
            </a:xfrm>
            <a:prstGeom prst="roundRect">
              <a:avLst>
                <a:gd name="adj" fmla="val 15457"/>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76" name="椭圆 175"/>
          <p:cNvSpPr/>
          <p:nvPr/>
        </p:nvSpPr>
        <p:spPr>
          <a:xfrm>
            <a:off x="4982184" y="830916"/>
            <a:ext cx="3807013" cy="1179734"/>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7" name="椭圆 176"/>
          <p:cNvSpPr/>
          <p:nvPr/>
        </p:nvSpPr>
        <p:spPr>
          <a:xfrm rot="5400000">
            <a:off x="7505773" y="2830722"/>
            <a:ext cx="5067134" cy="974986"/>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5" name="椭圆 174"/>
          <p:cNvSpPr/>
          <p:nvPr/>
        </p:nvSpPr>
        <p:spPr>
          <a:xfrm>
            <a:off x="4910155" y="4908883"/>
            <a:ext cx="3807013" cy="1179734"/>
          </a:xfrm>
          <a:prstGeom prst="ellipse">
            <a:avLst/>
          </a:prstGeom>
          <a:gradFill flip="none" rotWithShape="1">
            <a:gsLst>
              <a:gs pos="47000">
                <a:srgbClr val="747474">
                  <a:alpha val="15000"/>
                </a:srgbClr>
              </a:gs>
              <a:gs pos="0">
                <a:schemeClr val="tx1">
                  <a:alpha val="23000"/>
                </a:schemeClr>
              </a:gs>
              <a:gs pos="100000">
                <a:srgbClr val="E8E8E8">
                  <a:alpha val="0"/>
                </a:srgbClr>
              </a:gs>
            </a:gsLst>
            <a:path path="shape">
              <a:fillToRect l="50000" t="50000" r="50000" b="50000"/>
            </a:path>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4" name="圆角矩形 13"/>
          <p:cNvSpPr/>
          <p:nvPr/>
        </p:nvSpPr>
        <p:spPr>
          <a:xfrm>
            <a:off x="1665167" y="1190610"/>
            <a:ext cx="3769590" cy="4655127"/>
          </a:xfrm>
          <a:prstGeom prst="roundRect">
            <a:avLst>
              <a:gd name="adj" fmla="val 4670"/>
            </a:avLst>
          </a:prstGeom>
          <a:gradFill flip="none" rotWithShape="1">
            <a:gsLst>
              <a:gs pos="0">
                <a:schemeClr val="bg1">
                  <a:lumMod val="50000"/>
                </a:schemeClr>
              </a:gs>
              <a:gs pos="100000">
                <a:schemeClr val="tx1">
                  <a:lumMod val="75000"/>
                  <a:lumOff val="25000"/>
                </a:schemeClr>
              </a:gs>
            </a:gsLst>
            <a:lin ang="2700000" scaled="1"/>
            <a:tileRect/>
          </a:gradFill>
          <a:ln w="22225">
            <a:gradFill flip="none" rotWithShape="1">
              <a:gsLst>
                <a:gs pos="0">
                  <a:schemeClr val="bg1">
                    <a:lumMod val="65000"/>
                  </a:schemeClr>
                </a:gs>
                <a:gs pos="100000">
                  <a:schemeClr val="tx1">
                    <a:lumMod val="85000"/>
                    <a:lumOff val="15000"/>
                  </a:schemeClr>
                </a:gs>
              </a:gsLst>
              <a:lin ang="2700000" scaled="1"/>
              <a:tileRect/>
            </a:gradFill>
          </a:ln>
          <a:effectLst>
            <a:outerShdw blurRad="1397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5" name="圆角矩形 14"/>
          <p:cNvSpPr/>
          <p:nvPr/>
        </p:nvSpPr>
        <p:spPr>
          <a:xfrm>
            <a:off x="1883629" y="1358733"/>
            <a:ext cx="3331153" cy="4156364"/>
          </a:xfrm>
          <a:prstGeom prst="roundRect">
            <a:avLst>
              <a:gd name="adj" fmla="val 0"/>
            </a:avLst>
          </a:prstGeom>
          <a:gradFill>
            <a:gsLst>
              <a:gs pos="52000">
                <a:srgbClr val="F4F4F4"/>
              </a:gs>
              <a:gs pos="0">
                <a:schemeClr val="bg1"/>
              </a:gs>
              <a:gs pos="100000">
                <a:srgbClr val="E2E2E2"/>
              </a:gs>
            </a:gsLst>
            <a:lin ang="0" scaled="0"/>
          </a:gradFill>
          <a:ln w="25400">
            <a:noFill/>
          </a:ln>
          <a:effectLst>
            <a:outerShdw blurRad="177800" dist="889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nvGrpSpPr>
          <p:cNvPr id="17" name="组合 16"/>
          <p:cNvGrpSpPr/>
          <p:nvPr/>
        </p:nvGrpSpPr>
        <p:grpSpPr>
          <a:xfrm>
            <a:off x="1965492" y="1443022"/>
            <a:ext cx="3168938" cy="213302"/>
            <a:chOff x="2149634" y="1165384"/>
            <a:chExt cx="3485832" cy="234632"/>
          </a:xfrm>
        </p:grpSpPr>
        <p:grpSp>
          <p:nvGrpSpPr>
            <p:cNvPr id="18" name="组合 17"/>
            <p:cNvGrpSpPr/>
            <p:nvPr/>
          </p:nvGrpSpPr>
          <p:grpSpPr>
            <a:xfrm>
              <a:off x="2149634" y="1165384"/>
              <a:ext cx="234632" cy="234632"/>
              <a:chOff x="2483009" y="1114425"/>
              <a:chExt cx="209550" cy="209550"/>
            </a:xfrm>
          </p:grpSpPr>
          <p:sp>
            <p:nvSpPr>
              <p:cNvPr id="46" name="椭圆 4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7" name="椭圆 4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 name="组合 18"/>
            <p:cNvGrpSpPr/>
            <p:nvPr/>
          </p:nvGrpSpPr>
          <p:grpSpPr>
            <a:xfrm>
              <a:off x="2510879" y="1165384"/>
              <a:ext cx="234632" cy="234632"/>
              <a:chOff x="2483009" y="1114425"/>
              <a:chExt cx="209550" cy="209550"/>
            </a:xfrm>
          </p:grpSpPr>
          <p:sp>
            <p:nvSpPr>
              <p:cNvPr id="44" name="椭圆 4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5" name="椭圆 4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0" name="组合 19"/>
            <p:cNvGrpSpPr/>
            <p:nvPr/>
          </p:nvGrpSpPr>
          <p:grpSpPr>
            <a:xfrm>
              <a:off x="2872123" y="1165384"/>
              <a:ext cx="234632" cy="234632"/>
              <a:chOff x="2483009" y="1114425"/>
              <a:chExt cx="209550" cy="209550"/>
            </a:xfrm>
          </p:grpSpPr>
          <p:sp>
            <p:nvSpPr>
              <p:cNvPr id="42" name="椭圆 4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3" name="椭圆 4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1" name="组合 20"/>
            <p:cNvGrpSpPr/>
            <p:nvPr/>
          </p:nvGrpSpPr>
          <p:grpSpPr>
            <a:xfrm>
              <a:off x="3233367" y="1165384"/>
              <a:ext cx="234632" cy="234632"/>
              <a:chOff x="2483009" y="1114425"/>
              <a:chExt cx="209550" cy="209550"/>
            </a:xfrm>
          </p:grpSpPr>
          <p:sp>
            <p:nvSpPr>
              <p:cNvPr id="40" name="椭圆 3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1" name="椭圆 4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2" name="组合 21"/>
            <p:cNvGrpSpPr/>
            <p:nvPr/>
          </p:nvGrpSpPr>
          <p:grpSpPr>
            <a:xfrm>
              <a:off x="3594612" y="1165384"/>
              <a:ext cx="234632" cy="234632"/>
              <a:chOff x="2483009" y="1114425"/>
              <a:chExt cx="209550" cy="209550"/>
            </a:xfrm>
          </p:grpSpPr>
          <p:sp>
            <p:nvSpPr>
              <p:cNvPr id="38" name="椭圆 3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9" name="椭圆 3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3" name="组合 22"/>
            <p:cNvGrpSpPr/>
            <p:nvPr/>
          </p:nvGrpSpPr>
          <p:grpSpPr>
            <a:xfrm>
              <a:off x="3955856" y="1165384"/>
              <a:ext cx="234632" cy="234632"/>
              <a:chOff x="2483009" y="1114425"/>
              <a:chExt cx="209550" cy="209550"/>
            </a:xfrm>
          </p:grpSpPr>
          <p:sp>
            <p:nvSpPr>
              <p:cNvPr id="36" name="椭圆 35"/>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7" name="椭圆 36"/>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4" name="组合 23"/>
            <p:cNvGrpSpPr/>
            <p:nvPr/>
          </p:nvGrpSpPr>
          <p:grpSpPr>
            <a:xfrm>
              <a:off x="4317101" y="1165384"/>
              <a:ext cx="234632" cy="234632"/>
              <a:chOff x="2483009" y="1114425"/>
              <a:chExt cx="209550" cy="209550"/>
            </a:xfrm>
          </p:grpSpPr>
          <p:sp>
            <p:nvSpPr>
              <p:cNvPr id="34" name="椭圆 33"/>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5" name="椭圆 34"/>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5" name="组合 24"/>
            <p:cNvGrpSpPr/>
            <p:nvPr/>
          </p:nvGrpSpPr>
          <p:grpSpPr>
            <a:xfrm>
              <a:off x="4678345" y="1165384"/>
              <a:ext cx="234632" cy="234632"/>
              <a:chOff x="2483009" y="1114425"/>
              <a:chExt cx="209550" cy="209550"/>
            </a:xfrm>
          </p:grpSpPr>
          <p:sp>
            <p:nvSpPr>
              <p:cNvPr id="32" name="椭圆 31"/>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3" name="椭圆 32"/>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6" name="组合 25"/>
            <p:cNvGrpSpPr/>
            <p:nvPr/>
          </p:nvGrpSpPr>
          <p:grpSpPr>
            <a:xfrm>
              <a:off x="5039590" y="1165384"/>
              <a:ext cx="234632" cy="234632"/>
              <a:chOff x="2483009" y="1114425"/>
              <a:chExt cx="209550" cy="209550"/>
            </a:xfrm>
          </p:grpSpPr>
          <p:sp>
            <p:nvSpPr>
              <p:cNvPr id="30" name="椭圆 29"/>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椭圆 30"/>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7" name="组合 26"/>
            <p:cNvGrpSpPr/>
            <p:nvPr/>
          </p:nvGrpSpPr>
          <p:grpSpPr>
            <a:xfrm>
              <a:off x="5400834" y="1165384"/>
              <a:ext cx="234632" cy="234632"/>
              <a:chOff x="2483009" y="1114425"/>
              <a:chExt cx="209550" cy="209550"/>
            </a:xfrm>
          </p:grpSpPr>
          <p:sp>
            <p:nvSpPr>
              <p:cNvPr id="28" name="椭圆 27"/>
              <p:cNvSpPr/>
              <p:nvPr/>
            </p:nvSpPr>
            <p:spPr>
              <a:xfrm>
                <a:off x="2483009" y="1114425"/>
                <a:ext cx="209550" cy="209550"/>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椭圆 28"/>
              <p:cNvSpPr/>
              <p:nvPr/>
            </p:nvSpPr>
            <p:spPr>
              <a:xfrm>
                <a:off x="2502059" y="1133475"/>
                <a:ext cx="171450" cy="171450"/>
              </a:xfrm>
              <a:prstGeom prst="ellipse">
                <a:avLst/>
              </a:prstGeom>
              <a:solidFill>
                <a:schemeClr val="tx1">
                  <a:lumMod val="65000"/>
                  <a:lumOff val="3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grpSp>
        <p:nvGrpSpPr>
          <p:cNvPr id="48" name="组合 47"/>
          <p:cNvGrpSpPr/>
          <p:nvPr/>
        </p:nvGrpSpPr>
        <p:grpSpPr>
          <a:xfrm>
            <a:off x="2020452" y="1115627"/>
            <a:ext cx="86065" cy="440911"/>
            <a:chOff x="2244442" y="772895"/>
            <a:chExt cx="94671" cy="485002"/>
          </a:xfrm>
        </p:grpSpPr>
        <p:sp>
          <p:nvSpPr>
            <p:cNvPr id="49" name="圆角矩形 4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0" name="圆角矩形 4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1" name="组合 50"/>
          <p:cNvGrpSpPr/>
          <p:nvPr/>
        </p:nvGrpSpPr>
        <p:grpSpPr>
          <a:xfrm>
            <a:off x="2350139" y="1115627"/>
            <a:ext cx="86065" cy="440911"/>
            <a:chOff x="2244442" y="772895"/>
            <a:chExt cx="94671" cy="485002"/>
          </a:xfrm>
        </p:grpSpPr>
        <p:sp>
          <p:nvSpPr>
            <p:cNvPr id="52" name="圆角矩形 51"/>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3" name="圆角矩形 52"/>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4" name="组合 53"/>
          <p:cNvGrpSpPr/>
          <p:nvPr/>
        </p:nvGrpSpPr>
        <p:grpSpPr>
          <a:xfrm>
            <a:off x="2679826" y="1115627"/>
            <a:ext cx="86065" cy="440911"/>
            <a:chOff x="2244442" y="772895"/>
            <a:chExt cx="94671" cy="485002"/>
          </a:xfrm>
        </p:grpSpPr>
        <p:sp>
          <p:nvSpPr>
            <p:cNvPr id="55" name="圆角矩形 54"/>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6" name="圆角矩形 55"/>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57" name="组合 56"/>
          <p:cNvGrpSpPr/>
          <p:nvPr/>
        </p:nvGrpSpPr>
        <p:grpSpPr>
          <a:xfrm>
            <a:off x="3009512" y="1115627"/>
            <a:ext cx="86065" cy="440911"/>
            <a:chOff x="2244442" y="772895"/>
            <a:chExt cx="94671" cy="485002"/>
          </a:xfrm>
        </p:grpSpPr>
        <p:sp>
          <p:nvSpPr>
            <p:cNvPr id="58" name="圆角矩形 57"/>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59" name="圆角矩形 58"/>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0" name="组合 59"/>
          <p:cNvGrpSpPr/>
          <p:nvPr/>
        </p:nvGrpSpPr>
        <p:grpSpPr>
          <a:xfrm>
            <a:off x="3339200" y="1115627"/>
            <a:ext cx="86065" cy="440911"/>
            <a:chOff x="2244442" y="772895"/>
            <a:chExt cx="94671" cy="485002"/>
          </a:xfrm>
        </p:grpSpPr>
        <p:sp>
          <p:nvSpPr>
            <p:cNvPr id="61" name="圆角矩形 60"/>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2" name="圆角矩形 61"/>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3" name="组合 62"/>
          <p:cNvGrpSpPr/>
          <p:nvPr/>
        </p:nvGrpSpPr>
        <p:grpSpPr>
          <a:xfrm>
            <a:off x="3668886" y="1115627"/>
            <a:ext cx="86065" cy="440911"/>
            <a:chOff x="2244442" y="772895"/>
            <a:chExt cx="94671" cy="485002"/>
          </a:xfrm>
        </p:grpSpPr>
        <p:sp>
          <p:nvSpPr>
            <p:cNvPr id="64" name="圆角矩形 63"/>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5" name="圆角矩形 64"/>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6" name="组合 65"/>
          <p:cNvGrpSpPr/>
          <p:nvPr/>
        </p:nvGrpSpPr>
        <p:grpSpPr>
          <a:xfrm>
            <a:off x="3998573" y="1115627"/>
            <a:ext cx="86065" cy="440911"/>
            <a:chOff x="2244442" y="772895"/>
            <a:chExt cx="94671" cy="485002"/>
          </a:xfrm>
        </p:grpSpPr>
        <p:sp>
          <p:nvSpPr>
            <p:cNvPr id="67" name="圆角矩形 66"/>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8" name="圆角矩形 67"/>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69" name="组合 68"/>
          <p:cNvGrpSpPr/>
          <p:nvPr/>
        </p:nvGrpSpPr>
        <p:grpSpPr>
          <a:xfrm>
            <a:off x="4328260" y="1115627"/>
            <a:ext cx="86065" cy="440911"/>
            <a:chOff x="2244442" y="772895"/>
            <a:chExt cx="94671" cy="485002"/>
          </a:xfrm>
        </p:grpSpPr>
        <p:sp>
          <p:nvSpPr>
            <p:cNvPr id="70" name="圆角矩形 69"/>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1" name="圆角矩形 70"/>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72" name="组合 71"/>
          <p:cNvGrpSpPr/>
          <p:nvPr/>
        </p:nvGrpSpPr>
        <p:grpSpPr>
          <a:xfrm>
            <a:off x="4657947" y="1115627"/>
            <a:ext cx="86065" cy="440911"/>
            <a:chOff x="2244442" y="772895"/>
            <a:chExt cx="94671" cy="485002"/>
          </a:xfrm>
        </p:grpSpPr>
        <p:sp>
          <p:nvSpPr>
            <p:cNvPr id="73" name="圆角矩形 72"/>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74" name="圆角矩形 73"/>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88" name="组合 87"/>
          <p:cNvGrpSpPr/>
          <p:nvPr/>
        </p:nvGrpSpPr>
        <p:grpSpPr>
          <a:xfrm>
            <a:off x="4987634" y="1115627"/>
            <a:ext cx="86065" cy="440911"/>
            <a:chOff x="2244442" y="772895"/>
            <a:chExt cx="94671" cy="485002"/>
          </a:xfrm>
        </p:grpSpPr>
        <p:sp>
          <p:nvSpPr>
            <p:cNvPr id="89" name="圆角矩形 88"/>
            <p:cNvSpPr/>
            <p:nvPr/>
          </p:nvSpPr>
          <p:spPr>
            <a:xfrm>
              <a:off x="2244442"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4000">
                    <a:schemeClr val="bg1">
                      <a:lumMod val="75000"/>
                    </a:schemeClr>
                  </a:gs>
                  <a:gs pos="78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0" name="圆角矩形 89"/>
            <p:cNvSpPr/>
            <p:nvPr/>
          </p:nvSpPr>
          <p:spPr>
            <a:xfrm>
              <a:off x="2313407" y="772895"/>
              <a:ext cx="25706" cy="485002"/>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19050">
              <a:gradFill flip="none" rotWithShape="1">
                <a:gsLst>
                  <a:gs pos="0">
                    <a:schemeClr val="bg1">
                      <a:lumMod val="65000"/>
                    </a:schemeClr>
                  </a:gs>
                  <a:gs pos="43000">
                    <a:schemeClr val="bg1">
                      <a:lumMod val="75000"/>
                    </a:schemeClr>
                  </a:gs>
                  <a:gs pos="79000">
                    <a:schemeClr val="bg1"/>
                  </a:gs>
                  <a:gs pos="61000">
                    <a:schemeClr val="bg1">
                      <a:lumMod val="100000"/>
                    </a:schemeClr>
                  </a:gs>
                  <a:gs pos="100000">
                    <a:schemeClr val="bg1">
                      <a:lumMod val="65000"/>
                    </a:schemeClr>
                  </a:gs>
                </a:gsLst>
                <a:lin ang="5400000" scaled="0"/>
                <a:tileRect/>
              </a:gra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74" name="组合 173"/>
          <p:cNvGrpSpPr/>
          <p:nvPr/>
        </p:nvGrpSpPr>
        <p:grpSpPr>
          <a:xfrm>
            <a:off x="5206970" y="1183775"/>
            <a:ext cx="4939582" cy="4506279"/>
            <a:chOff x="6199676" y="1161244"/>
            <a:chExt cx="5433540" cy="4551342"/>
          </a:xfrm>
        </p:grpSpPr>
        <p:sp>
          <p:nvSpPr>
            <p:cNvPr id="171" name="梯形 170"/>
            <p:cNvSpPr/>
            <p:nvPr/>
          </p:nvSpPr>
          <p:spPr>
            <a:xfrm rot="16200000">
              <a:off x="4829748" y="2531173"/>
              <a:ext cx="4551341" cy="1811485"/>
            </a:xfrm>
            <a:prstGeom prst="trapezoid">
              <a:avLst>
                <a:gd name="adj" fmla="val 9948"/>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2" name="梯形 171"/>
            <p:cNvSpPr/>
            <p:nvPr/>
          </p:nvSpPr>
          <p:spPr>
            <a:xfrm rot="5400000" flipH="1">
              <a:off x="6640318" y="2531172"/>
              <a:ext cx="4551341" cy="1811485"/>
            </a:xfrm>
            <a:prstGeom prst="trapezoid">
              <a:avLst>
                <a:gd name="adj" fmla="val 11105"/>
              </a:avLst>
            </a:prstGeom>
            <a:solidFill>
              <a:srgbClr val="E8E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sp>
          <p:nvSpPr>
            <p:cNvPr id="173" name="梯形 172"/>
            <p:cNvSpPr/>
            <p:nvPr/>
          </p:nvSpPr>
          <p:spPr>
            <a:xfrm rot="16200000">
              <a:off x="8451803" y="2531172"/>
              <a:ext cx="4551341" cy="1811485"/>
            </a:xfrm>
            <a:prstGeom prst="trapezoid">
              <a:avLst>
                <a:gd name="adj" fmla="val 11105"/>
              </a:avLst>
            </a:prstGeom>
            <a:solidFill>
              <a:srgbClr val="FDFD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宋体" pitchFamily="2" charset="-122"/>
                <a:cs typeface="+mn-cs"/>
              </a:endParaRPr>
            </a:p>
          </p:txBody>
        </p:sp>
      </p:grpSp>
      <p:grpSp>
        <p:nvGrpSpPr>
          <p:cNvPr id="187" name="组合 186"/>
          <p:cNvGrpSpPr/>
          <p:nvPr/>
        </p:nvGrpSpPr>
        <p:grpSpPr>
          <a:xfrm>
            <a:off x="5767215" y="1136749"/>
            <a:ext cx="568651" cy="996955"/>
            <a:chOff x="5695240" y="977137"/>
            <a:chExt cx="625516" cy="1096651"/>
          </a:xfrm>
          <a:scene3d>
            <a:camera prst="orthographicFront">
              <a:rot lat="600000" lon="20399993" rev="0"/>
            </a:camera>
            <a:lightRig rig="threePt" dir="t"/>
          </a:scene3d>
        </p:grpSpPr>
        <p:sp>
          <p:nvSpPr>
            <p:cNvPr id="16" name="任意多边形 15"/>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91" name="任意多边形 90"/>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01A2B3"/>
                </a:gs>
                <a:gs pos="100000">
                  <a:srgbClr val="01C1D5"/>
                </a:gs>
                <a:gs pos="0">
                  <a:srgbClr val="01808D"/>
                </a:gs>
              </a:gsLst>
              <a:lin ang="0" scaled="0"/>
            </a:gradFill>
            <a:ln w="25400">
              <a:gradFill>
                <a:gsLst>
                  <a:gs pos="38000">
                    <a:srgbClr val="01A6B7"/>
                  </a:gs>
                  <a:gs pos="3000">
                    <a:srgbClr val="01808D"/>
                  </a:gs>
                  <a:gs pos="100000">
                    <a:srgbClr val="01CCE1"/>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1" name="组合 190"/>
          <p:cNvGrpSpPr/>
          <p:nvPr/>
        </p:nvGrpSpPr>
        <p:grpSpPr>
          <a:xfrm>
            <a:off x="9053294" y="1145639"/>
            <a:ext cx="568651" cy="996955"/>
            <a:chOff x="5695240" y="977137"/>
            <a:chExt cx="625516" cy="1096651"/>
          </a:xfrm>
          <a:scene3d>
            <a:camera prst="orthographicFront">
              <a:rot lat="600000" lon="20399993" rev="0"/>
            </a:camera>
            <a:lightRig rig="threePt" dir="t"/>
          </a:scene3d>
        </p:grpSpPr>
        <p:sp>
          <p:nvSpPr>
            <p:cNvPr id="192" name="任意多边形 191"/>
            <p:cNvSpPr/>
            <p:nvPr/>
          </p:nvSpPr>
          <p:spPr bwMode="auto">
            <a:xfrm rot="5400000">
              <a:off x="5533884" y="1302921"/>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solidFill>
              <a:srgbClr val="01A9BB"/>
            </a:soli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3" name="任意多边形 192"/>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FB9E14"/>
                </a:gs>
                <a:gs pos="100000">
                  <a:srgbClr val="FEB243"/>
                </a:gs>
                <a:gs pos="0">
                  <a:srgbClr val="F49100"/>
                </a:gs>
              </a:gsLst>
              <a:lin ang="0" scaled="0"/>
            </a:gradFill>
            <a:ln w="25400">
              <a:gradFill>
                <a:gsLst>
                  <a:gs pos="38000">
                    <a:srgbClr val="FB9E14"/>
                  </a:gs>
                  <a:gs pos="0">
                    <a:srgbClr val="F69200"/>
                  </a:gs>
                  <a:gs pos="100000">
                    <a:srgbClr val="FEC26A"/>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97" name="组合 196"/>
          <p:cNvGrpSpPr/>
          <p:nvPr/>
        </p:nvGrpSpPr>
        <p:grpSpPr>
          <a:xfrm>
            <a:off x="7411034" y="1166629"/>
            <a:ext cx="568651" cy="996956"/>
            <a:chOff x="5695240" y="977137"/>
            <a:chExt cx="625516" cy="1096651"/>
          </a:xfrm>
          <a:scene3d>
            <a:camera prst="orthographicFront">
              <a:rot lat="20944032" lon="19239453" rev="161931"/>
            </a:camera>
            <a:lightRig rig="threePt" dir="t"/>
          </a:scene3d>
        </p:grpSpPr>
        <p:sp>
          <p:nvSpPr>
            <p:cNvPr id="198" name="任意多边形 197"/>
            <p:cNvSpPr/>
            <p:nvPr/>
          </p:nvSpPr>
          <p:spPr bwMode="auto">
            <a:xfrm rot="5400000">
              <a:off x="5533885" y="1302922"/>
              <a:ext cx="923924" cy="527529"/>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38000">
                  <a:srgbClr val="E04949"/>
                </a:gs>
                <a:gs pos="0">
                  <a:srgbClr val="E04949"/>
                </a:gs>
                <a:gs pos="100000">
                  <a:srgbClr val="E04949"/>
                </a:gs>
              </a:gsLst>
              <a:lin ang="0" scaled="0"/>
            </a:gradFill>
            <a:ln w="25400">
              <a:noFill/>
            </a:ln>
            <a:effectLst>
              <a:outerShdw blurRad="215900" dist="76200" dir="2700000" algn="tl" rotWithShape="0">
                <a:prstClr val="black">
                  <a:alpha val="37000"/>
                </a:prstClr>
              </a:outerShdw>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99" name="任意多边形 198"/>
            <p:cNvSpPr/>
            <p:nvPr/>
          </p:nvSpPr>
          <p:spPr bwMode="auto">
            <a:xfrm rot="5400000">
              <a:off x="5459672" y="1212705"/>
              <a:ext cx="1096651" cy="625516"/>
            </a:xfrm>
            <a:custGeom>
              <a:avLst/>
              <a:gdLst>
                <a:gd name="connsiteX0" fmla="*/ 0 w 1232570"/>
                <a:gd name="connsiteY0" fmla="*/ 0 h 1080876"/>
                <a:gd name="connsiteX1" fmla="*/ 13985 w 1232570"/>
                <a:gd name="connsiteY1" fmla="*/ 0 h 1080876"/>
                <a:gd name="connsiteX2" fmla="*/ 90502 w 1232570"/>
                <a:gd name="connsiteY2" fmla="*/ 0 h 1080876"/>
                <a:gd name="connsiteX3" fmla="*/ 150524 w 1232570"/>
                <a:gd name="connsiteY3" fmla="*/ 0 h 1080876"/>
                <a:gd name="connsiteX4" fmla="*/ 156832 w 1232570"/>
                <a:gd name="connsiteY4" fmla="*/ 0 h 1080876"/>
                <a:gd name="connsiteX5" fmla="*/ 213704 w 1232570"/>
                <a:gd name="connsiteY5" fmla="*/ 0 h 1080876"/>
                <a:gd name="connsiteX6" fmla="*/ 237954 w 1232570"/>
                <a:gd name="connsiteY6" fmla="*/ 0 h 1080876"/>
                <a:gd name="connsiteX7" fmla="*/ 261845 w 1232570"/>
                <a:gd name="connsiteY7" fmla="*/ 0 h 1080876"/>
                <a:gd name="connsiteX8" fmla="*/ 301983 w 1232570"/>
                <a:gd name="connsiteY8" fmla="*/ 0 h 1080876"/>
                <a:gd name="connsiteX9" fmla="*/ 314471 w 1232570"/>
                <a:gd name="connsiteY9" fmla="*/ 0 h 1080876"/>
                <a:gd name="connsiteX10" fmla="*/ 361158 w 1232570"/>
                <a:gd name="connsiteY10" fmla="*/ 0 h 1080876"/>
                <a:gd name="connsiteX11" fmla="*/ 378443 w 1232570"/>
                <a:gd name="connsiteY11" fmla="*/ 0 h 1080876"/>
                <a:gd name="connsiteX12" fmla="*/ 380801 w 1232570"/>
                <a:gd name="connsiteY12" fmla="*/ 0 h 1080876"/>
                <a:gd name="connsiteX13" fmla="*/ 397052 w 1232570"/>
                <a:gd name="connsiteY13" fmla="*/ 0 h 1080876"/>
                <a:gd name="connsiteX14" fmla="*/ 423245 w 1232570"/>
                <a:gd name="connsiteY14" fmla="*/ 0 h 1080876"/>
                <a:gd name="connsiteX15" fmla="*/ 437673 w 1232570"/>
                <a:gd name="connsiteY15" fmla="*/ 0 h 1080876"/>
                <a:gd name="connsiteX16" fmla="*/ 465873 w 1232570"/>
                <a:gd name="connsiteY16" fmla="*/ 0 h 1080876"/>
                <a:gd name="connsiteX17" fmla="*/ 506837 w 1232570"/>
                <a:gd name="connsiteY17" fmla="*/ 0 h 1080876"/>
                <a:gd name="connsiteX18" fmla="*/ 542389 w 1232570"/>
                <a:gd name="connsiteY18" fmla="*/ 0 h 1080876"/>
                <a:gd name="connsiteX19" fmla="*/ 558813 w 1232570"/>
                <a:gd name="connsiteY19" fmla="*/ 0 h 1080876"/>
                <a:gd name="connsiteX20" fmla="*/ 596056 w 1232570"/>
                <a:gd name="connsiteY20" fmla="*/ 0 h 1080876"/>
                <a:gd name="connsiteX21" fmla="*/ 608720 w 1232570"/>
                <a:gd name="connsiteY21" fmla="*/ 0 h 1080876"/>
                <a:gd name="connsiteX22" fmla="*/ 621020 w 1232570"/>
                <a:gd name="connsiteY22" fmla="*/ 0 h 1080876"/>
                <a:gd name="connsiteX23" fmla="*/ 647214 w 1232570"/>
                <a:gd name="connsiteY23" fmla="*/ 0 h 1080876"/>
                <a:gd name="connsiteX24" fmla="*/ 665591 w 1232570"/>
                <a:gd name="connsiteY24" fmla="*/ 0 h 1080876"/>
                <a:gd name="connsiteX25" fmla="*/ 875132 w 1232570"/>
                <a:gd name="connsiteY25" fmla="*/ 0 h 1080876"/>
                <a:gd name="connsiteX26" fmla="*/ 970922 w 1232570"/>
                <a:gd name="connsiteY26" fmla="*/ 55020 h 1080876"/>
                <a:gd name="connsiteX27" fmla="*/ 1219266 w 1232570"/>
                <a:gd name="connsiteY27" fmla="*/ 485418 h 1080876"/>
                <a:gd name="connsiteX28" fmla="*/ 1219266 w 1232570"/>
                <a:gd name="connsiteY28" fmla="*/ 595458 h 1080876"/>
                <a:gd name="connsiteX29" fmla="*/ 970922 w 1232570"/>
                <a:gd name="connsiteY29" fmla="*/ 1025856 h 1080876"/>
                <a:gd name="connsiteX30" fmla="*/ 875132 w 1232570"/>
                <a:gd name="connsiteY30" fmla="*/ 1080876 h 1080876"/>
                <a:gd name="connsiteX31" fmla="*/ 647214 w 1232570"/>
                <a:gd name="connsiteY31" fmla="*/ 1080876 h 1080876"/>
                <a:gd name="connsiteX32" fmla="*/ 423245 w 1232570"/>
                <a:gd name="connsiteY32" fmla="*/ 1080876 h 1080876"/>
                <a:gd name="connsiteX33" fmla="*/ 378443 w 1232570"/>
                <a:gd name="connsiteY33" fmla="*/ 1080876 h 1080876"/>
                <a:gd name="connsiteX34" fmla="*/ 150524 w 1232570"/>
                <a:gd name="connsiteY34" fmla="*/ 1080876 h 1080876"/>
                <a:gd name="connsiteX35" fmla="*/ 0 w 1232570"/>
                <a:gd name="connsiteY35" fmla="*/ 1080876 h 108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2570" h="1080876">
                  <a:moveTo>
                    <a:pt x="0" y="0"/>
                  </a:moveTo>
                  <a:lnTo>
                    <a:pt x="13985" y="0"/>
                  </a:lnTo>
                  <a:cubicBezTo>
                    <a:pt x="41269" y="0"/>
                    <a:pt x="66735" y="0"/>
                    <a:pt x="90502" y="0"/>
                  </a:cubicBezTo>
                  <a:lnTo>
                    <a:pt x="150524" y="0"/>
                  </a:lnTo>
                  <a:lnTo>
                    <a:pt x="156832" y="0"/>
                  </a:lnTo>
                  <a:cubicBezTo>
                    <a:pt x="177325" y="0"/>
                    <a:pt x="196242" y="0"/>
                    <a:pt x="213704" y="0"/>
                  </a:cubicBezTo>
                  <a:lnTo>
                    <a:pt x="237954" y="0"/>
                  </a:lnTo>
                  <a:lnTo>
                    <a:pt x="261845" y="0"/>
                  </a:lnTo>
                  <a:cubicBezTo>
                    <a:pt x="276518" y="0"/>
                    <a:pt x="289856" y="0"/>
                    <a:pt x="301983" y="0"/>
                  </a:cubicBezTo>
                  <a:lnTo>
                    <a:pt x="314471" y="0"/>
                  </a:lnTo>
                  <a:lnTo>
                    <a:pt x="361158" y="0"/>
                  </a:lnTo>
                  <a:lnTo>
                    <a:pt x="378443" y="0"/>
                  </a:lnTo>
                  <a:lnTo>
                    <a:pt x="380801" y="0"/>
                  </a:lnTo>
                  <a:lnTo>
                    <a:pt x="397052" y="0"/>
                  </a:lnTo>
                  <a:cubicBezTo>
                    <a:pt x="423245" y="0"/>
                    <a:pt x="423245" y="0"/>
                    <a:pt x="423245" y="0"/>
                  </a:cubicBezTo>
                  <a:lnTo>
                    <a:pt x="437673" y="0"/>
                  </a:lnTo>
                  <a:lnTo>
                    <a:pt x="465873" y="0"/>
                  </a:lnTo>
                  <a:lnTo>
                    <a:pt x="506837" y="0"/>
                  </a:lnTo>
                  <a:lnTo>
                    <a:pt x="542389" y="0"/>
                  </a:lnTo>
                  <a:lnTo>
                    <a:pt x="558813" y="0"/>
                  </a:lnTo>
                  <a:cubicBezTo>
                    <a:pt x="573547" y="0"/>
                    <a:pt x="585824" y="0"/>
                    <a:pt x="596056" y="0"/>
                  </a:cubicBezTo>
                  <a:lnTo>
                    <a:pt x="608720" y="0"/>
                  </a:lnTo>
                  <a:lnTo>
                    <a:pt x="621020" y="0"/>
                  </a:lnTo>
                  <a:cubicBezTo>
                    <a:pt x="647214" y="0"/>
                    <a:pt x="647214" y="0"/>
                    <a:pt x="647214" y="0"/>
                  </a:cubicBezTo>
                  <a:lnTo>
                    <a:pt x="665591" y="0"/>
                  </a:lnTo>
                  <a:cubicBezTo>
                    <a:pt x="875132" y="0"/>
                    <a:pt x="875132" y="0"/>
                    <a:pt x="875132" y="0"/>
                  </a:cubicBezTo>
                  <a:cubicBezTo>
                    <a:pt x="910609" y="0"/>
                    <a:pt x="953183" y="24848"/>
                    <a:pt x="970922" y="55020"/>
                  </a:cubicBezTo>
                  <a:cubicBezTo>
                    <a:pt x="1219266" y="485418"/>
                    <a:pt x="1219266" y="485418"/>
                    <a:pt x="1219266" y="485418"/>
                  </a:cubicBezTo>
                  <a:cubicBezTo>
                    <a:pt x="1237005" y="515590"/>
                    <a:pt x="1237005" y="565286"/>
                    <a:pt x="1219266" y="595458"/>
                  </a:cubicBezTo>
                  <a:cubicBezTo>
                    <a:pt x="970922" y="1025856"/>
                    <a:pt x="970922" y="1025856"/>
                    <a:pt x="970922" y="1025856"/>
                  </a:cubicBezTo>
                  <a:cubicBezTo>
                    <a:pt x="953183" y="1056029"/>
                    <a:pt x="910609" y="1080876"/>
                    <a:pt x="875132" y="1080876"/>
                  </a:cubicBezTo>
                  <a:lnTo>
                    <a:pt x="647214" y="1080876"/>
                  </a:lnTo>
                  <a:lnTo>
                    <a:pt x="423245" y="1080876"/>
                  </a:lnTo>
                  <a:lnTo>
                    <a:pt x="378443" y="1080876"/>
                  </a:lnTo>
                  <a:lnTo>
                    <a:pt x="150524" y="1080876"/>
                  </a:lnTo>
                  <a:lnTo>
                    <a:pt x="0" y="1080876"/>
                  </a:lnTo>
                  <a:close/>
                </a:path>
              </a:pathLst>
            </a:custGeom>
            <a:gradFill>
              <a:gsLst>
                <a:gs pos="29000">
                  <a:srgbClr val="E04949"/>
                </a:gs>
                <a:gs pos="100000">
                  <a:srgbClr val="E04949"/>
                </a:gs>
                <a:gs pos="0">
                  <a:srgbClr val="E04949"/>
                </a:gs>
              </a:gsLst>
              <a:lin ang="0" scaled="0"/>
            </a:gradFill>
            <a:ln w="25400">
              <a:gradFill>
                <a:gsLst>
                  <a:gs pos="38000">
                    <a:srgbClr val="E04949"/>
                  </a:gs>
                  <a:gs pos="0">
                    <a:srgbClr val="E04949"/>
                  </a:gs>
                  <a:gs pos="100000">
                    <a:srgbClr val="EB8585"/>
                  </a:gs>
                </a:gsLst>
                <a:lin ang="0" scaled="0"/>
              </a:gradFill>
            </a:ln>
            <a:effectLst/>
          </p:spPr>
          <p:txBody>
            <a:bodyPr vert="horz" wrap="square" lIns="91440" tIns="45720" rIns="91440" bIns="45720" numCol="1" anchor="t" anchorCtr="0" compatLnSpc="1">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200" name="组合 199"/>
          <p:cNvGrpSpPr/>
          <p:nvPr/>
        </p:nvGrpSpPr>
        <p:grpSpPr>
          <a:xfrm>
            <a:off x="5542590" y="2593211"/>
            <a:ext cx="1000117" cy="935431"/>
            <a:chOff x="4123036" y="1134371"/>
            <a:chExt cx="1000117" cy="935431"/>
          </a:xfrm>
          <a:scene3d>
            <a:camera prst="perspectiveFront">
              <a:rot lat="0" lon="1799981" rev="0"/>
            </a:camera>
            <a:lightRig rig="threePt" dir="t"/>
          </a:scene3d>
        </p:grpSpPr>
        <p:sp>
          <p:nvSpPr>
            <p:cNvPr id="201" name="文本框 200"/>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01ACBE"/>
                  </a:solidFill>
                  <a:effectLst/>
                  <a:uLnTx/>
                  <a:uFillTx/>
                  <a:latin typeface="Impact" panose="020B0806030902050204" pitchFamily="34" charset="0"/>
                  <a:ea typeface="宋体" pitchFamily="2" charset="-122"/>
                  <a:cs typeface="+mn-cs"/>
                </a:rPr>
                <a:t>01</a:t>
              </a:r>
              <a:endParaRPr kumimoji="0" lang="zh-CN" altLang="en-US" sz="4800" b="0" i="0" u="none" strike="noStrike" kern="1200" cap="none" spc="0" normalizeH="0" baseline="0" noProof="0" dirty="0">
                <a:ln>
                  <a:noFill/>
                </a:ln>
                <a:solidFill>
                  <a:srgbClr val="01ACBE"/>
                </a:solidFill>
                <a:effectLst/>
                <a:uLnTx/>
                <a:uFillTx/>
                <a:latin typeface="Impact" panose="020B0806030902050204" pitchFamily="34" charset="0"/>
                <a:ea typeface="宋体" pitchFamily="2" charset="-122"/>
                <a:cs typeface="+mn-cs"/>
              </a:endParaRPr>
            </a:p>
          </p:txBody>
        </p:sp>
        <p:sp>
          <p:nvSpPr>
            <p:cNvPr id="202" name="文本框 201"/>
            <p:cNvSpPr txBox="1"/>
            <p:nvPr/>
          </p:nvSpPr>
          <p:spPr>
            <a:xfrm>
              <a:off x="4188958" y="1731248"/>
              <a:ext cx="8958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3" name="组合 202"/>
          <p:cNvGrpSpPr/>
          <p:nvPr/>
        </p:nvGrpSpPr>
        <p:grpSpPr>
          <a:xfrm>
            <a:off x="7162891" y="2593211"/>
            <a:ext cx="1000117" cy="935431"/>
            <a:chOff x="4123036" y="1134371"/>
            <a:chExt cx="1000117" cy="935431"/>
          </a:xfrm>
          <a:scene3d>
            <a:camera prst="perspectiveFront">
              <a:rot lat="0" lon="19799991" rev="0"/>
            </a:camera>
            <a:lightRig rig="threePt" dir="t"/>
          </a:scene3d>
        </p:grpSpPr>
        <p:sp>
          <p:nvSpPr>
            <p:cNvPr id="204" name="文本框 203"/>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E87071"/>
                  </a:solidFill>
                  <a:effectLst/>
                  <a:uLnTx/>
                  <a:uFillTx/>
                  <a:latin typeface="Impact" panose="020B0806030902050204" pitchFamily="34" charset="0"/>
                  <a:ea typeface="宋体" pitchFamily="2" charset="-122"/>
                  <a:cs typeface="+mn-cs"/>
                </a:rPr>
                <a:t>02</a:t>
              </a:r>
              <a:endParaRPr kumimoji="0" lang="zh-CN" altLang="en-US" sz="4800" b="0" i="0" u="none" strike="noStrike" kern="1200" cap="none" spc="0" normalizeH="0" baseline="0" noProof="0" dirty="0">
                <a:ln>
                  <a:noFill/>
                </a:ln>
                <a:solidFill>
                  <a:srgbClr val="E87071"/>
                </a:solidFill>
                <a:effectLst/>
                <a:uLnTx/>
                <a:uFillTx/>
                <a:latin typeface="Impact" panose="020B0806030902050204" pitchFamily="34" charset="0"/>
                <a:ea typeface="宋体" pitchFamily="2" charset="-122"/>
                <a:cs typeface="+mn-cs"/>
              </a:endParaRPr>
            </a:p>
          </p:txBody>
        </p:sp>
        <p:sp>
          <p:nvSpPr>
            <p:cNvPr id="205" name="文本框 204"/>
            <p:cNvSpPr txBox="1"/>
            <p:nvPr/>
          </p:nvSpPr>
          <p:spPr>
            <a:xfrm>
              <a:off x="4188958" y="1731248"/>
              <a:ext cx="8958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6" name="组合 205"/>
          <p:cNvGrpSpPr/>
          <p:nvPr/>
        </p:nvGrpSpPr>
        <p:grpSpPr>
          <a:xfrm>
            <a:off x="8846802" y="2593211"/>
            <a:ext cx="1000117" cy="935431"/>
            <a:chOff x="4123036" y="1134371"/>
            <a:chExt cx="1000117" cy="935431"/>
          </a:xfrm>
          <a:scene3d>
            <a:camera prst="perspectiveFront">
              <a:rot lat="0" lon="1800000" rev="0"/>
            </a:camera>
            <a:lightRig rig="threePt" dir="t"/>
          </a:scene3d>
        </p:grpSpPr>
        <p:sp>
          <p:nvSpPr>
            <p:cNvPr id="207" name="文本框 206"/>
            <p:cNvSpPr txBox="1"/>
            <p:nvPr/>
          </p:nvSpPr>
          <p:spPr>
            <a:xfrm>
              <a:off x="4123036" y="1134371"/>
              <a:ext cx="1000117"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0" i="0" u="none" strike="noStrike" kern="1200" cap="none" spc="0" normalizeH="0" baseline="0" noProof="0" dirty="0">
                  <a:ln>
                    <a:noFill/>
                  </a:ln>
                  <a:solidFill>
                    <a:srgbClr val="FFB850"/>
                  </a:solidFill>
                  <a:effectLst/>
                  <a:uLnTx/>
                  <a:uFillTx/>
                  <a:latin typeface="Impact" panose="020B0806030902050204" pitchFamily="34" charset="0"/>
                  <a:ea typeface="宋体" pitchFamily="2" charset="-122"/>
                  <a:cs typeface="+mn-cs"/>
                </a:rPr>
                <a:t>03</a:t>
              </a:r>
              <a:endParaRPr kumimoji="0" lang="zh-CN" altLang="en-US" sz="4800" b="0" i="0" u="none" strike="noStrike" kern="1200" cap="none" spc="0" normalizeH="0" baseline="0" noProof="0" dirty="0">
                <a:ln>
                  <a:noFill/>
                </a:ln>
                <a:solidFill>
                  <a:srgbClr val="FFB850"/>
                </a:solidFill>
                <a:effectLst/>
                <a:uLnTx/>
                <a:uFillTx/>
                <a:latin typeface="Impact" panose="020B0806030902050204" pitchFamily="34" charset="0"/>
                <a:ea typeface="宋体" pitchFamily="2" charset="-122"/>
                <a:cs typeface="+mn-cs"/>
              </a:endParaRPr>
            </a:p>
          </p:txBody>
        </p:sp>
        <p:sp>
          <p:nvSpPr>
            <p:cNvPr id="208" name="文本框 207"/>
            <p:cNvSpPr txBox="1"/>
            <p:nvPr/>
          </p:nvSpPr>
          <p:spPr>
            <a:xfrm>
              <a:off x="4188958" y="1731248"/>
              <a:ext cx="895896"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lumMod val="50000"/>
                    <a:lumOff val="50000"/>
                  </a:prstClr>
                </a:solidFill>
                <a:effectLst/>
                <a:uLnTx/>
                <a:uFillTx/>
                <a:latin typeface="LiHei Pro" panose="020B0500000000000000" pitchFamily="34" charset="-122"/>
                <a:ea typeface="LiHei Pro" panose="020B0500000000000000" pitchFamily="34" charset="-122"/>
                <a:cs typeface="+mn-cs"/>
              </a:endParaRPr>
            </a:p>
          </p:txBody>
        </p:sp>
      </p:grpSp>
      <p:grpSp>
        <p:nvGrpSpPr>
          <p:cNvPr id="209" name="组合 208"/>
          <p:cNvGrpSpPr/>
          <p:nvPr/>
        </p:nvGrpSpPr>
        <p:grpSpPr>
          <a:xfrm>
            <a:off x="5205540" y="3608720"/>
            <a:ext cx="1780467" cy="1066635"/>
            <a:chOff x="7444868" y="2621083"/>
            <a:chExt cx="1780467" cy="1066635"/>
          </a:xfrm>
          <a:scene3d>
            <a:camera prst="perspectiveFront">
              <a:rot lat="0" lon="2099990" rev="0"/>
            </a:camera>
            <a:lightRig rig="threePt" dir="t"/>
          </a:scene3d>
        </p:grpSpPr>
        <p:sp>
          <p:nvSpPr>
            <p:cNvPr id="210" name="文本框 209"/>
            <p:cNvSpPr txBox="1"/>
            <p:nvPr/>
          </p:nvSpPr>
          <p:spPr>
            <a:xfrm>
              <a:off x="7444868" y="2621083"/>
              <a:ext cx="1780467"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Classification</a:t>
              </a:r>
              <a:endParaRPr kumimoji="0" lang="en-US" altLang="zh-CN"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rPr>
                <a:t>Framwork</a:t>
              </a:r>
              <a:endParaRPr kumimoji="0" lang="en-US" altLang="zh-CN" sz="1800" b="0" i="0" u="none" strike="noStrike" kern="1200" cap="none" spc="0" normalizeH="0" baseline="0" noProof="0" dirty="0">
                <a:ln>
                  <a:noFill/>
                </a:ln>
                <a:solidFill>
                  <a:srgbClr val="01ACBE"/>
                </a:solidFill>
                <a:effectLst/>
                <a:uLnTx/>
                <a:uFillTx/>
                <a:latin typeface="时尚中黑简体" panose="01010104010101010101" pitchFamily="2" charset="-122"/>
                <a:ea typeface="时尚中黑简体" panose="01010104010101010101" pitchFamily="2" charset="-122"/>
                <a:cs typeface="+mn-cs"/>
              </a:endParaRPr>
            </a:p>
          </p:txBody>
        </p:sp>
        <p:sp>
          <p:nvSpPr>
            <p:cNvPr id="211" name="文本框 210"/>
            <p:cNvSpPr txBox="1"/>
            <p:nvPr/>
          </p:nvSpPr>
          <p:spPr>
            <a:xfrm>
              <a:off x="7507928" y="3111773"/>
              <a:ext cx="1571977" cy="57594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 </a:t>
              </a: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Security Rules</a:t>
              </a: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rPr>
                <a:t>Mitre ATT&amp;CK</a:t>
              </a: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12" name="组合 211"/>
          <p:cNvGrpSpPr/>
          <p:nvPr/>
        </p:nvGrpSpPr>
        <p:grpSpPr>
          <a:xfrm>
            <a:off x="6886973" y="3608720"/>
            <a:ext cx="1780467" cy="723735"/>
            <a:chOff x="7488048" y="2621083"/>
            <a:chExt cx="1780467" cy="723735"/>
          </a:xfrm>
          <a:scene3d>
            <a:camera prst="perspectiveFront">
              <a:rot lat="0" lon="19799991" rev="0"/>
            </a:camera>
            <a:lightRig rig="threePt" dir="t"/>
          </a:scene3d>
        </p:grpSpPr>
        <p:sp>
          <p:nvSpPr>
            <p:cNvPr id="213" name="文本框 212"/>
            <p:cNvSpPr txBox="1"/>
            <p:nvPr/>
          </p:nvSpPr>
          <p:spPr>
            <a:xfrm>
              <a:off x="7488048" y="2621083"/>
              <a:ext cx="178046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R</a:t>
              </a:r>
              <a:r>
                <a:rPr kumimoji="0" lang="en-US" altLang="zh-CN"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rPr>
                <a:t>ank Score</a:t>
              </a:r>
              <a:endParaRPr kumimoji="0" lang="en-US" altLang="zh-CN" sz="1800" b="0" i="0" u="none" strike="noStrike" kern="1200" cap="none" spc="0" normalizeH="0" baseline="0" noProof="0" dirty="0">
                <a:ln>
                  <a:noFill/>
                </a:ln>
                <a:solidFill>
                  <a:srgbClr val="E87071"/>
                </a:solidFill>
                <a:effectLst/>
                <a:uLnTx/>
                <a:uFillTx/>
                <a:latin typeface="时尚中黑简体" panose="01010104010101010101" pitchFamily="2" charset="-122"/>
                <a:ea typeface="时尚中黑简体" panose="01010104010101010101" pitchFamily="2" charset="-122"/>
                <a:cs typeface="+mn-cs"/>
              </a:endParaRPr>
            </a:p>
          </p:txBody>
        </p:sp>
        <p:sp>
          <p:nvSpPr>
            <p:cNvPr id="214" name="文本框 213"/>
            <p:cNvSpPr txBox="1"/>
            <p:nvPr/>
          </p:nvSpPr>
          <p:spPr>
            <a:xfrm>
              <a:off x="7696523" y="2930798"/>
              <a:ext cx="1571977" cy="41402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algn="just">
                <a:defRPr/>
              </a:pPr>
              <a:r>
                <a:rPr lang="en-US" altLang="zh-CN" sz="1050" dirty="0">
                  <a:solidFill>
                    <a:prstClr val="black">
                      <a:lumMod val="50000"/>
                      <a:lumOff val="50000"/>
                    </a:prstClr>
                  </a:solidFill>
                  <a:latin typeface="微软雅黑" panose="020B0503020204020204" pitchFamily="34" charset="-122"/>
                  <a:ea typeface="微软雅黑" panose="020B0503020204020204" pitchFamily="34" charset="-122"/>
                </a:rPr>
                <a:t>Search Engine</a:t>
              </a: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15" name="组合 214"/>
          <p:cNvGrpSpPr/>
          <p:nvPr/>
        </p:nvGrpSpPr>
        <p:grpSpPr>
          <a:xfrm>
            <a:off x="8499746" y="3608720"/>
            <a:ext cx="1780467" cy="885660"/>
            <a:chOff x="7488048" y="2621083"/>
            <a:chExt cx="1780467" cy="885660"/>
          </a:xfrm>
          <a:scene3d>
            <a:camera prst="perspectiveFront">
              <a:rot lat="0" lon="1800000" rev="0"/>
            </a:camera>
            <a:lightRig rig="threePt" dir="t"/>
          </a:scene3d>
        </p:grpSpPr>
        <p:sp>
          <p:nvSpPr>
            <p:cNvPr id="216" name="文本框 215"/>
            <p:cNvSpPr txBox="1"/>
            <p:nvPr/>
          </p:nvSpPr>
          <p:spPr>
            <a:xfrm>
              <a:off x="7488048" y="2621083"/>
              <a:ext cx="1780467"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rgbClr val="FDB851"/>
                  </a:solidFill>
                  <a:latin typeface="时尚中黑简体" panose="01010104010101010101" pitchFamily="2" charset="-122"/>
                  <a:ea typeface="时尚中黑简体" panose="01010104010101010101" pitchFamily="2" charset="-122"/>
                </a:rPr>
                <a:t>Usage</a:t>
              </a:r>
              <a:endParaRPr kumimoji="0" lang="zh-CN" altLang="en-US" sz="1800" b="0" i="0" u="none" strike="noStrike" kern="1200" cap="none" spc="0" normalizeH="0" baseline="0" noProof="0" dirty="0">
                <a:ln>
                  <a:noFill/>
                </a:ln>
                <a:solidFill>
                  <a:srgbClr val="FDB851"/>
                </a:solidFill>
                <a:effectLst/>
                <a:uLnTx/>
                <a:uFillTx/>
                <a:latin typeface="时尚中黑简体" panose="01010104010101010101" pitchFamily="2" charset="-122"/>
                <a:ea typeface="时尚中黑简体" panose="01010104010101010101" pitchFamily="2" charset="-122"/>
                <a:cs typeface="+mn-cs"/>
              </a:endParaRPr>
            </a:p>
          </p:txBody>
        </p:sp>
        <p:sp>
          <p:nvSpPr>
            <p:cNvPr id="217" name="文本框 216"/>
            <p:cNvSpPr txBox="1"/>
            <p:nvPr/>
          </p:nvSpPr>
          <p:spPr>
            <a:xfrm>
              <a:off x="7492053" y="2930798"/>
              <a:ext cx="1571977" cy="575945"/>
            </a:xfrm>
            <a:prstGeom prst="rect">
              <a:avLst/>
            </a:prstGeom>
            <a:noFill/>
          </p:spPr>
          <p:txBody>
            <a:bodyPr wrap="square" rtlCol="0">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05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cs"/>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单项</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测试</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多项</a:t>
              </a:r>
              <a:r>
                <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rPr>
                <a:t>测试</a:t>
              </a:r>
              <a:endParaRPr lang="zh-CN" altLang="en-US" sz="105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grpSp>
        <p:nvGrpSpPr>
          <p:cNvPr id="134" name="Group 4"/>
          <p:cNvGrpSpPr>
            <a:grpSpLocks noChangeAspect="1"/>
          </p:cNvGrpSpPr>
          <p:nvPr/>
        </p:nvGrpSpPr>
        <p:grpSpPr bwMode="auto">
          <a:xfrm>
            <a:off x="6321857" y="5034452"/>
            <a:ext cx="347592" cy="407338"/>
            <a:chOff x="1776" y="1776"/>
            <a:chExt cx="64" cy="75"/>
          </a:xfrm>
          <a:solidFill>
            <a:schemeClr val="tx1">
              <a:lumMod val="50000"/>
              <a:lumOff val="50000"/>
            </a:schemeClr>
          </a:solidFill>
          <a:scene3d>
            <a:camera prst="perspectiveFront">
              <a:rot lat="0" lon="1799990" rev="0"/>
            </a:camera>
            <a:lightRig rig="threePt" dir="t"/>
          </a:scene3d>
        </p:grpSpPr>
        <p:sp>
          <p:nvSpPr>
            <p:cNvPr id="135" name="Freeform 5"/>
            <p:cNvSpPr/>
            <p:nvPr/>
          </p:nvSpPr>
          <p:spPr bwMode="auto">
            <a:xfrm>
              <a:off x="1795" y="1779"/>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6" name="Freeform 6"/>
            <p:cNvSpPr/>
            <p:nvPr/>
          </p:nvSpPr>
          <p:spPr bwMode="auto">
            <a:xfrm>
              <a:off x="1776" y="1810"/>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7" name="Freeform 7"/>
            <p:cNvSpPr/>
            <p:nvPr/>
          </p:nvSpPr>
          <p:spPr bwMode="auto">
            <a:xfrm>
              <a:off x="1795" y="1776"/>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38" name="Freeform 8"/>
            <p:cNvSpPr/>
            <p:nvPr/>
          </p:nvSpPr>
          <p:spPr bwMode="auto">
            <a:xfrm>
              <a:off x="1776" y="1807"/>
              <a:ext cx="64" cy="42"/>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39" name="Group 13"/>
          <p:cNvGrpSpPr>
            <a:grpSpLocks noChangeAspect="1"/>
          </p:cNvGrpSpPr>
          <p:nvPr/>
        </p:nvGrpSpPr>
        <p:grpSpPr bwMode="auto">
          <a:xfrm>
            <a:off x="7975650" y="4994409"/>
            <a:ext cx="423877" cy="428882"/>
            <a:chOff x="2426" y="2781"/>
            <a:chExt cx="593" cy="600"/>
          </a:xfrm>
          <a:solidFill>
            <a:schemeClr val="tx1">
              <a:lumMod val="50000"/>
              <a:lumOff val="50000"/>
            </a:schemeClr>
          </a:solidFill>
          <a:scene3d>
            <a:camera prst="perspectiveFront">
              <a:rot lat="0" lon="19799991" rev="0"/>
            </a:camera>
            <a:lightRig rig="threePt" dir="t"/>
          </a:scene3d>
        </p:grpSpPr>
        <p:sp>
          <p:nvSpPr>
            <p:cNvPr id="140" name="Freeform 14"/>
            <p:cNvSpPr/>
            <p:nvPr/>
          </p:nvSpPr>
          <p:spPr bwMode="auto">
            <a:xfrm>
              <a:off x="2442" y="2805"/>
              <a:ext cx="577" cy="576"/>
            </a:xfrm>
            <a:custGeom>
              <a:avLst/>
              <a:gdLst>
                <a:gd name="T0" fmla="*/ 0 w 241"/>
                <a:gd name="T1" fmla="*/ 115 h 241"/>
                <a:gd name="T2" fmla="*/ 0 w 241"/>
                <a:gd name="T3" fmla="*/ 121 h 241"/>
                <a:gd name="T4" fmla="*/ 121 w 241"/>
                <a:gd name="T5" fmla="*/ 241 h 241"/>
                <a:gd name="T6" fmla="*/ 241 w 241"/>
                <a:gd name="T7" fmla="*/ 121 h 241"/>
                <a:gd name="T8" fmla="*/ 121 w 241"/>
                <a:gd name="T9" fmla="*/ 0 h 241"/>
                <a:gd name="T10" fmla="*/ 121 w 241"/>
                <a:gd name="T11" fmla="*/ 115 h 241"/>
                <a:gd name="T12" fmla="*/ 0 w 241"/>
                <a:gd name="T13" fmla="*/ 115 h 241"/>
              </a:gdLst>
              <a:ahLst/>
              <a:cxnLst>
                <a:cxn ang="0">
                  <a:pos x="T0" y="T1"/>
                </a:cxn>
                <a:cxn ang="0">
                  <a:pos x="T2" y="T3"/>
                </a:cxn>
                <a:cxn ang="0">
                  <a:pos x="T4" y="T5"/>
                </a:cxn>
                <a:cxn ang="0">
                  <a:pos x="T6" y="T7"/>
                </a:cxn>
                <a:cxn ang="0">
                  <a:pos x="T8" y="T9"/>
                </a:cxn>
                <a:cxn ang="0">
                  <a:pos x="T10" y="T11"/>
                </a:cxn>
                <a:cxn ang="0">
                  <a:pos x="T12" y="T13"/>
                </a:cxn>
              </a:cxnLst>
              <a:rect l="0" t="0" r="r" b="b"/>
              <a:pathLst>
                <a:path w="241" h="241">
                  <a:moveTo>
                    <a:pt x="0" y="115"/>
                  </a:moveTo>
                  <a:cubicBezTo>
                    <a:pt x="0" y="117"/>
                    <a:pt x="0" y="119"/>
                    <a:pt x="0" y="121"/>
                  </a:cubicBezTo>
                  <a:cubicBezTo>
                    <a:pt x="0" y="187"/>
                    <a:pt x="54" y="241"/>
                    <a:pt x="121" y="241"/>
                  </a:cubicBezTo>
                  <a:cubicBezTo>
                    <a:pt x="187" y="241"/>
                    <a:pt x="241" y="187"/>
                    <a:pt x="241" y="121"/>
                  </a:cubicBezTo>
                  <a:cubicBezTo>
                    <a:pt x="241" y="54"/>
                    <a:pt x="187" y="0"/>
                    <a:pt x="121" y="0"/>
                  </a:cubicBezTo>
                  <a:cubicBezTo>
                    <a:pt x="121" y="115"/>
                    <a:pt x="121" y="115"/>
                    <a:pt x="121" y="115"/>
                  </a:cubicBezTo>
                  <a:lnTo>
                    <a:pt x="0" y="1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1" name="Freeform 15"/>
            <p:cNvSpPr>
              <a:spLocks noEditPoints="1"/>
            </p:cNvSpPr>
            <p:nvPr/>
          </p:nvSpPr>
          <p:spPr bwMode="auto">
            <a:xfrm>
              <a:off x="2426" y="2781"/>
              <a:ext cx="275" cy="273"/>
            </a:xfrm>
            <a:custGeom>
              <a:avLst/>
              <a:gdLst>
                <a:gd name="T0" fmla="*/ 0 w 115"/>
                <a:gd name="T1" fmla="*/ 114 h 114"/>
                <a:gd name="T2" fmla="*/ 115 w 115"/>
                <a:gd name="T3" fmla="*/ 114 h 114"/>
                <a:gd name="T4" fmla="*/ 115 w 115"/>
                <a:gd name="T5" fmla="*/ 0 h 114"/>
                <a:gd name="T6" fmla="*/ 0 w 115"/>
                <a:gd name="T7" fmla="*/ 114 h 114"/>
                <a:gd name="T8" fmla="*/ 15 w 115"/>
                <a:gd name="T9" fmla="*/ 104 h 114"/>
                <a:gd name="T10" fmla="*/ 104 w 115"/>
                <a:gd name="T11" fmla="*/ 14 h 114"/>
                <a:gd name="T12" fmla="*/ 104 w 115"/>
                <a:gd name="T13" fmla="*/ 104 h 114"/>
                <a:gd name="T14" fmla="*/ 15 w 115"/>
                <a:gd name="T15" fmla="*/ 10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114">
                  <a:moveTo>
                    <a:pt x="0" y="114"/>
                  </a:moveTo>
                  <a:cubicBezTo>
                    <a:pt x="115" y="114"/>
                    <a:pt x="115" y="114"/>
                    <a:pt x="115" y="114"/>
                  </a:cubicBezTo>
                  <a:cubicBezTo>
                    <a:pt x="115" y="0"/>
                    <a:pt x="115" y="0"/>
                    <a:pt x="115" y="0"/>
                  </a:cubicBezTo>
                  <a:cubicBezTo>
                    <a:pt x="51" y="0"/>
                    <a:pt x="0" y="51"/>
                    <a:pt x="0" y="114"/>
                  </a:cubicBezTo>
                  <a:close/>
                  <a:moveTo>
                    <a:pt x="15" y="104"/>
                  </a:moveTo>
                  <a:cubicBezTo>
                    <a:pt x="15" y="54"/>
                    <a:pt x="55" y="14"/>
                    <a:pt x="104" y="14"/>
                  </a:cubicBezTo>
                  <a:cubicBezTo>
                    <a:pt x="104" y="104"/>
                    <a:pt x="104" y="104"/>
                    <a:pt x="104" y="104"/>
                  </a:cubicBezTo>
                  <a:lnTo>
                    <a:pt x="15" y="1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grpSp>
        <p:nvGrpSpPr>
          <p:cNvPr id="142" name="组合 141"/>
          <p:cNvGrpSpPr/>
          <p:nvPr/>
        </p:nvGrpSpPr>
        <p:grpSpPr>
          <a:xfrm>
            <a:off x="9546100" y="5045457"/>
            <a:ext cx="400684" cy="436036"/>
            <a:chOff x="4873626" y="1965325"/>
            <a:chExt cx="269876" cy="293688"/>
          </a:xfrm>
          <a:solidFill>
            <a:schemeClr val="tx1">
              <a:lumMod val="50000"/>
              <a:lumOff val="50000"/>
            </a:schemeClr>
          </a:solidFill>
          <a:scene3d>
            <a:camera prst="perspectiveFront">
              <a:rot lat="0" lon="1799990" rev="0"/>
            </a:camera>
            <a:lightRig rig="threePt" dir="t"/>
          </a:scene3d>
        </p:grpSpPr>
        <p:sp>
          <p:nvSpPr>
            <p:cNvPr id="143" name="Freeform 502"/>
            <p:cNvSpPr/>
            <p:nvPr/>
          </p:nvSpPr>
          <p:spPr bwMode="auto">
            <a:xfrm>
              <a:off x="4873626" y="2127250"/>
              <a:ext cx="112713" cy="131763"/>
            </a:xfrm>
            <a:custGeom>
              <a:avLst/>
              <a:gdLst>
                <a:gd name="T0" fmla="*/ 2 w 30"/>
                <a:gd name="T1" fmla="*/ 0 h 35"/>
                <a:gd name="T2" fmla="*/ 28 w 30"/>
                <a:gd name="T3" fmla="*/ 0 h 35"/>
                <a:gd name="T4" fmla="*/ 30 w 30"/>
                <a:gd name="T5" fmla="*/ 1 h 35"/>
                <a:gd name="T6" fmla="*/ 28 w 30"/>
                <a:gd name="T7" fmla="*/ 3 h 35"/>
                <a:gd name="T8" fmla="*/ 3 w 30"/>
                <a:gd name="T9" fmla="*/ 3 h 35"/>
                <a:gd name="T10" fmla="*/ 3 w 30"/>
                <a:gd name="T11" fmla="*/ 33 h 35"/>
                <a:gd name="T12" fmla="*/ 2 w 30"/>
                <a:gd name="T13" fmla="*/ 35 h 35"/>
                <a:gd name="T14" fmla="*/ 0 w 30"/>
                <a:gd name="T15" fmla="*/ 33 h 35"/>
                <a:gd name="T16" fmla="*/ 0 w 30"/>
                <a:gd name="T17" fmla="*/ 1 h 35"/>
                <a:gd name="T18" fmla="*/ 2 w 30"/>
                <a:gd name="T1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35">
                  <a:moveTo>
                    <a:pt x="2" y="0"/>
                  </a:moveTo>
                  <a:cubicBezTo>
                    <a:pt x="28" y="0"/>
                    <a:pt x="28" y="0"/>
                    <a:pt x="28" y="0"/>
                  </a:cubicBezTo>
                  <a:cubicBezTo>
                    <a:pt x="29" y="0"/>
                    <a:pt x="30" y="1"/>
                    <a:pt x="30" y="1"/>
                  </a:cubicBezTo>
                  <a:cubicBezTo>
                    <a:pt x="30" y="2"/>
                    <a:pt x="29" y="3"/>
                    <a:pt x="28" y="3"/>
                  </a:cubicBezTo>
                  <a:cubicBezTo>
                    <a:pt x="3" y="3"/>
                    <a:pt x="3" y="3"/>
                    <a:pt x="3" y="3"/>
                  </a:cubicBezTo>
                  <a:cubicBezTo>
                    <a:pt x="3" y="33"/>
                    <a:pt x="3" y="33"/>
                    <a:pt x="3" y="33"/>
                  </a:cubicBezTo>
                  <a:cubicBezTo>
                    <a:pt x="3" y="34"/>
                    <a:pt x="3" y="35"/>
                    <a:pt x="2" y="35"/>
                  </a:cubicBezTo>
                  <a:cubicBezTo>
                    <a:pt x="1" y="35"/>
                    <a:pt x="0" y="34"/>
                    <a:pt x="0" y="33"/>
                  </a:cubicBezTo>
                  <a:cubicBezTo>
                    <a:pt x="0" y="1"/>
                    <a:pt x="0" y="1"/>
                    <a:pt x="0" y="1"/>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4" name="Freeform 503"/>
            <p:cNvSpPr/>
            <p:nvPr/>
          </p:nvSpPr>
          <p:spPr bwMode="auto">
            <a:xfrm>
              <a:off x="4884739" y="1973263"/>
              <a:ext cx="41275" cy="146050"/>
            </a:xfrm>
            <a:custGeom>
              <a:avLst/>
              <a:gdLst>
                <a:gd name="T0" fmla="*/ 11 w 11"/>
                <a:gd name="T1" fmla="*/ 34 h 39"/>
                <a:gd name="T2" fmla="*/ 11 w 11"/>
                <a:gd name="T3" fmla="*/ 6 h 39"/>
                <a:gd name="T4" fmla="*/ 5 w 11"/>
                <a:gd name="T5" fmla="*/ 0 h 39"/>
                <a:gd name="T6" fmla="*/ 0 w 11"/>
                <a:gd name="T7" fmla="*/ 6 h 39"/>
                <a:gd name="T8" fmla="*/ 0 w 11"/>
                <a:gd name="T9" fmla="*/ 34 h 39"/>
                <a:gd name="T10" fmla="*/ 5 w 11"/>
                <a:gd name="T11" fmla="*/ 39 h 39"/>
                <a:gd name="T12" fmla="*/ 11 w 11"/>
                <a:gd name="T13" fmla="*/ 34 h 39"/>
              </a:gdLst>
              <a:ahLst/>
              <a:cxnLst>
                <a:cxn ang="0">
                  <a:pos x="T0" y="T1"/>
                </a:cxn>
                <a:cxn ang="0">
                  <a:pos x="T2" y="T3"/>
                </a:cxn>
                <a:cxn ang="0">
                  <a:pos x="T4" y="T5"/>
                </a:cxn>
                <a:cxn ang="0">
                  <a:pos x="T6" y="T7"/>
                </a:cxn>
                <a:cxn ang="0">
                  <a:pos x="T8" y="T9"/>
                </a:cxn>
                <a:cxn ang="0">
                  <a:pos x="T10" y="T11"/>
                </a:cxn>
                <a:cxn ang="0">
                  <a:pos x="T12" y="T13"/>
                </a:cxn>
              </a:cxnLst>
              <a:rect l="0" t="0" r="r" b="b"/>
              <a:pathLst>
                <a:path w="11" h="39">
                  <a:moveTo>
                    <a:pt x="11" y="34"/>
                  </a:moveTo>
                  <a:cubicBezTo>
                    <a:pt x="11" y="6"/>
                    <a:pt x="11" y="6"/>
                    <a:pt x="11" y="6"/>
                  </a:cubicBezTo>
                  <a:cubicBezTo>
                    <a:pt x="11" y="3"/>
                    <a:pt x="9" y="0"/>
                    <a:pt x="5" y="0"/>
                  </a:cubicBezTo>
                  <a:cubicBezTo>
                    <a:pt x="2" y="0"/>
                    <a:pt x="0" y="3"/>
                    <a:pt x="0" y="6"/>
                  </a:cubicBezTo>
                  <a:cubicBezTo>
                    <a:pt x="0" y="34"/>
                    <a:pt x="0" y="34"/>
                    <a:pt x="0" y="34"/>
                  </a:cubicBezTo>
                  <a:cubicBezTo>
                    <a:pt x="0" y="37"/>
                    <a:pt x="2" y="39"/>
                    <a:pt x="5" y="39"/>
                  </a:cubicBezTo>
                  <a:cubicBezTo>
                    <a:pt x="9" y="39"/>
                    <a:pt x="11" y="37"/>
                    <a:pt x="11"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5" name="Freeform 504"/>
            <p:cNvSpPr/>
            <p:nvPr/>
          </p:nvSpPr>
          <p:spPr bwMode="auto">
            <a:xfrm>
              <a:off x="4940301" y="1965325"/>
              <a:ext cx="177800" cy="293688"/>
            </a:xfrm>
            <a:custGeom>
              <a:avLst/>
              <a:gdLst>
                <a:gd name="T0" fmla="*/ 5 w 47"/>
                <a:gd name="T1" fmla="*/ 69 h 78"/>
                <a:gd name="T2" fmla="*/ 6 w 47"/>
                <a:gd name="T3" fmla="*/ 77 h 78"/>
                <a:gd name="T4" fmla="*/ 9 w 47"/>
                <a:gd name="T5" fmla="*/ 78 h 78"/>
                <a:gd name="T6" fmla="*/ 14 w 47"/>
                <a:gd name="T7" fmla="*/ 76 h 78"/>
                <a:gd name="T8" fmla="*/ 26 w 47"/>
                <a:gd name="T9" fmla="*/ 57 h 78"/>
                <a:gd name="T10" fmla="*/ 46 w 47"/>
                <a:gd name="T11" fmla="*/ 57 h 78"/>
                <a:gd name="T12" fmla="*/ 47 w 47"/>
                <a:gd name="T13" fmla="*/ 56 h 78"/>
                <a:gd name="T14" fmla="*/ 47 w 47"/>
                <a:gd name="T15" fmla="*/ 42 h 78"/>
                <a:gd name="T16" fmla="*/ 32 w 47"/>
                <a:gd name="T17" fmla="*/ 19 h 78"/>
                <a:gd name="T18" fmla="*/ 30 w 47"/>
                <a:gd name="T19" fmla="*/ 20 h 78"/>
                <a:gd name="T20" fmla="*/ 35 w 47"/>
                <a:gd name="T21" fmla="*/ 10 h 78"/>
                <a:gd name="T22" fmla="*/ 24 w 47"/>
                <a:gd name="T23" fmla="*/ 0 h 78"/>
                <a:gd name="T24" fmla="*/ 14 w 47"/>
                <a:gd name="T25" fmla="*/ 10 h 78"/>
                <a:gd name="T26" fmla="*/ 24 w 47"/>
                <a:gd name="T27" fmla="*/ 21 h 78"/>
                <a:gd name="T28" fmla="*/ 27 w 47"/>
                <a:gd name="T29" fmla="*/ 20 h 78"/>
                <a:gd name="T30" fmla="*/ 21 w 47"/>
                <a:gd name="T31" fmla="*/ 27 h 78"/>
                <a:gd name="T32" fmla="*/ 5 w 47"/>
                <a:gd name="T33" fmla="*/ 31 h 78"/>
                <a:gd name="T34" fmla="*/ 1 w 47"/>
                <a:gd name="T35" fmla="*/ 34 h 78"/>
                <a:gd name="T36" fmla="*/ 1 w 47"/>
                <a:gd name="T37" fmla="*/ 38 h 78"/>
                <a:gd name="T38" fmla="*/ 6 w 47"/>
                <a:gd name="T39" fmla="*/ 42 h 78"/>
                <a:gd name="T40" fmla="*/ 8 w 47"/>
                <a:gd name="T41" fmla="*/ 42 h 78"/>
                <a:gd name="T42" fmla="*/ 17 w 47"/>
                <a:gd name="T43" fmla="*/ 40 h 78"/>
                <a:gd name="T44" fmla="*/ 17 w 47"/>
                <a:gd name="T45" fmla="*/ 43 h 78"/>
                <a:gd name="T46" fmla="*/ 17 w 47"/>
                <a:gd name="T47" fmla="*/ 47 h 78"/>
                <a:gd name="T48" fmla="*/ 5 w 47"/>
                <a:gd name="T49"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 h="78">
                  <a:moveTo>
                    <a:pt x="5" y="69"/>
                  </a:moveTo>
                  <a:cubicBezTo>
                    <a:pt x="3" y="72"/>
                    <a:pt x="3" y="76"/>
                    <a:pt x="6" y="77"/>
                  </a:cubicBezTo>
                  <a:cubicBezTo>
                    <a:pt x="7" y="78"/>
                    <a:pt x="8" y="78"/>
                    <a:pt x="9" y="78"/>
                  </a:cubicBezTo>
                  <a:cubicBezTo>
                    <a:pt x="11" y="78"/>
                    <a:pt x="13" y="77"/>
                    <a:pt x="14" y="76"/>
                  </a:cubicBezTo>
                  <a:cubicBezTo>
                    <a:pt x="26" y="57"/>
                    <a:pt x="26" y="57"/>
                    <a:pt x="26" y="57"/>
                  </a:cubicBezTo>
                  <a:cubicBezTo>
                    <a:pt x="46" y="57"/>
                    <a:pt x="46" y="57"/>
                    <a:pt x="46" y="57"/>
                  </a:cubicBezTo>
                  <a:cubicBezTo>
                    <a:pt x="47" y="57"/>
                    <a:pt x="47" y="57"/>
                    <a:pt x="47" y="56"/>
                  </a:cubicBezTo>
                  <a:cubicBezTo>
                    <a:pt x="47" y="42"/>
                    <a:pt x="47" y="42"/>
                    <a:pt x="47" y="42"/>
                  </a:cubicBezTo>
                  <a:cubicBezTo>
                    <a:pt x="47" y="29"/>
                    <a:pt x="41" y="19"/>
                    <a:pt x="32" y="19"/>
                  </a:cubicBezTo>
                  <a:cubicBezTo>
                    <a:pt x="31" y="19"/>
                    <a:pt x="30" y="19"/>
                    <a:pt x="30" y="20"/>
                  </a:cubicBezTo>
                  <a:cubicBezTo>
                    <a:pt x="33" y="18"/>
                    <a:pt x="35" y="14"/>
                    <a:pt x="35" y="10"/>
                  </a:cubicBezTo>
                  <a:cubicBezTo>
                    <a:pt x="35" y="5"/>
                    <a:pt x="30" y="0"/>
                    <a:pt x="24" y="0"/>
                  </a:cubicBezTo>
                  <a:cubicBezTo>
                    <a:pt x="19" y="0"/>
                    <a:pt x="14" y="5"/>
                    <a:pt x="14" y="10"/>
                  </a:cubicBezTo>
                  <a:cubicBezTo>
                    <a:pt x="14" y="16"/>
                    <a:pt x="19" y="21"/>
                    <a:pt x="24" y="21"/>
                  </a:cubicBezTo>
                  <a:cubicBezTo>
                    <a:pt x="25" y="21"/>
                    <a:pt x="26" y="21"/>
                    <a:pt x="27" y="20"/>
                  </a:cubicBezTo>
                  <a:cubicBezTo>
                    <a:pt x="25" y="22"/>
                    <a:pt x="23" y="24"/>
                    <a:pt x="21" y="27"/>
                  </a:cubicBezTo>
                  <a:cubicBezTo>
                    <a:pt x="5" y="31"/>
                    <a:pt x="5" y="31"/>
                    <a:pt x="5" y="31"/>
                  </a:cubicBezTo>
                  <a:cubicBezTo>
                    <a:pt x="3" y="32"/>
                    <a:pt x="2" y="32"/>
                    <a:pt x="1" y="34"/>
                  </a:cubicBezTo>
                  <a:cubicBezTo>
                    <a:pt x="1" y="35"/>
                    <a:pt x="0" y="37"/>
                    <a:pt x="1" y="38"/>
                  </a:cubicBezTo>
                  <a:cubicBezTo>
                    <a:pt x="1" y="41"/>
                    <a:pt x="4" y="42"/>
                    <a:pt x="6" y="42"/>
                  </a:cubicBezTo>
                  <a:cubicBezTo>
                    <a:pt x="7" y="42"/>
                    <a:pt x="7" y="42"/>
                    <a:pt x="8" y="42"/>
                  </a:cubicBezTo>
                  <a:cubicBezTo>
                    <a:pt x="17" y="40"/>
                    <a:pt x="17" y="40"/>
                    <a:pt x="17" y="40"/>
                  </a:cubicBezTo>
                  <a:cubicBezTo>
                    <a:pt x="17" y="41"/>
                    <a:pt x="17" y="42"/>
                    <a:pt x="17" y="43"/>
                  </a:cubicBezTo>
                  <a:cubicBezTo>
                    <a:pt x="17" y="47"/>
                    <a:pt x="17" y="47"/>
                    <a:pt x="17" y="47"/>
                  </a:cubicBezTo>
                  <a:lnTo>
                    <a:pt x="5" y="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146" name="Freeform 505"/>
            <p:cNvSpPr/>
            <p:nvPr/>
          </p:nvSpPr>
          <p:spPr bwMode="auto">
            <a:xfrm>
              <a:off x="5046664" y="2093913"/>
              <a:ext cx="96838" cy="112713"/>
            </a:xfrm>
            <a:custGeom>
              <a:avLst/>
              <a:gdLst>
                <a:gd name="T0" fmla="*/ 1 w 26"/>
                <a:gd name="T1" fmla="*/ 27 h 30"/>
                <a:gd name="T2" fmla="*/ 23 w 26"/>
                <a:gd name="T3" fmla="*/ 27 h 30"/>
                <a:gd name="T4" fmla="*/ 23 w 26"/>
                <a:gd name="T5" fmla="*/ 2 h 30"/>
                <a:gd name="T6" fmla="*/ 24 w 26"/>
                <a:gd name="T7" fmla="*/ 0 h 30"/>
                <a:gd name="T8" fmla="*/ 26 w 26"/>
                <a:gd name="T9" fmla="*/ 2 h 30"/>
                <a:gd name="T10" fmla="*/ 26 w 26"/>
                <a:gd name="T11" fmla="*/ 28 h 30"/>
                <a:gd name="T12" fmla="*/ 24 w 26"/>
                <a:gd name="T13" fmla="*/ 30 h 30"/>
                <a:gd name="T14" fmla="*/ 1 w 26"/>
                <a:gd name="T15" fmla="*/ 30 h 30"/>
                <a:gd name="T16" fmla="*/ 0 w 26"/>
                <a:gd name="T17" fmla="*/ 28 h 30"/>
                <a:gd name="T18" fmla="*/ 1 w 26"/>
                <a:gd name="T19" fmla="*/ 27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30">
                  <a:moveTo>
                    <a:pt x="1" y="27"/>
                  </a:moveTo>
                  <a:cubicBezTo>
                    <a:pt x="23" y="27"/>
                    <a:pt x="23" y="27"/>
                    <a:pt x="23" y="27"/>
                  </a:cubicBezTo>
                  <a:cubicBezTo>
                    <a:pt x="23" y="2"/>
                    <a:pt x="23" y="2"/>
                    <a:pt x="23" y="2"/>
                  </a:cubicBezTo>
                  <a:cubicBezTo>
                    <a:pt x="23" y="1"/>
                    <a:pt x="23" y="0"/>
                    <a:pt x="24" y="0"/>
                  </a:cubicBezTo>
                  <a:cubicBezTo>
                    <a:pt x="25" y="0"/>
                    <a:pt x="26" y="1"/>
                    <a:pt x="26" y="2"/>
                  </a:cubicBezTo>
                  <a:cubicBezTo>
                    <a:pt x="26" y="28"/>
                    <a:pt x="26" y="28"/>
                    <a:pt x="26" y="28"/>
                  </a:cubicBezTo>
                  <a:cubicBezTo>
                    <a:pt x="26" y="29"/>
                    <a:pt x="25" y="30"/>
                    <a:pt x="24" y="30"/>
                  </a:cubicBezTo>
                  <a:cubicBezTo>
                    <a:pt x="1" y="30"/>
                    <a:pt x="1" y="30"/>
                    <a:pt x="1" y="30"/>
                  </a:cubicBezTo>
                  <a:cubicBezTo>
                    <a:pt x="0" y="30"/>
                    <a:pt x="0" y="29"/>
                    <a:pt x="0" y="28"/>
                  </a:cubicBezTo>
                  <a:cubicBezTo>
                    <a:pt x="0" y="27"/>
                    <a:pt x="0" y="27"/>
                    <a:pt x="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436" name="文本框 435"/>
          <p:cNvSpPr txBox="1"/>
          <p:nvPr/>
        </p:nvSpPr>
        <p:spPr>
          <a:xfrm>
            <a:off x="2314933" y="4559717"/>
            <a:ext cx="2369802"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b="1" dirty="0">
                <a:solidFill>
                  <a:prstClr val="black">
                    <a:lumMod val="50000"/>
                    <a:lumOff val="50000"/>
                  </a:prstClr>
                </a:solidFill>
                <a:latin typeface="时尚中黑简体" panose="01010104010101010101" pitchFamily="2" charset="-122"/>
                <a:ea typeface="时尚中黑简体" panose="01010104010101010101" pitchFamily="2" charset="-122"/>
              </a:rPr>
              <a:t>Catalog</a:t>
            </a:r>
            <a:endParaRPr kumimoji="0" lang="zh-CN" altLang="en-US" sz="2400" b="1" i="0" u="none" strike="noStrike" kern="1200" cap="none" spc="0" normalizeH="0" baseline="0" noProof="0" dirty="0">
              <a:ln>
                <a:noFill/>
              </a:ln>
              <a:solidFill>
                <a:prstClr val="black">
                  <a:lumMod val="50000"/>
                  <a:lumOff val="50000"/>
                </a:prstClr>
              </a:solidFill>
              <a:effectLst/>
              <a:uLnTx/>
              <a:uFillTx/>
              <a:latin typeface="时尚中黑简体" panose="01010104010101010101" pitchFamily="2" charset="-122"/>
              <a:ea typeface="时尚中黑简体" panose="01010104010101010101" pitchFamily="2" charset="-122"/>
              <a:cs typeface="+mn-cs"/>
            </a:endParaRPr>
          </a:p>
        </p:txBody>
      </p:sp>
      <p:pic>
        <p:nvPicPr>
          <p:cNvPr id="438" name="图片 437"/>
          <p:cNvPicPr>
            <a:picLocks noChangeAspect="1"/>
          </p:cNvPicPr>
          <p:nvPr/>
        </p:nvPicPr>
        <p:blipFill>
          <a:blip r:embed="rId1"/>
          <a:stretch>
            <a:fillRect/>
          </a:stretch>
        </p:blipFill>
        <p:spPr>
          <a:xfrm>
            <a:off x="2628253" y="1855911"/>
            <a:ext cx="1830787" cy="2628823"/>
          </a:xfrm>
          <a:prstGeom prst="rect">
            <a:avLst/>
          </a:prstGeom>
        </p:spPr>
      </p:pic>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pic>
        <p:nvPicPr>
          <p:cNvPr id="7" name="图片 6" descr="公司logo-08"/>
          <p:cNvPicPr>
            <a:picLocks noChangeAspect="1"/>
          </p:cNvPicPr>
          <p:nvPr/>
        </p:nvPicPr>
        <p:blipFill>
          <a:blip r:embed="rId2"/>
          <a:stretch>
            <a:fillRect/>
          </a:stretch>
        </p:blipFill>
        <p:spPr>
          <a:xfrm>
            <a:off x="9528122" y="314722"/>
            <a:ext cx="2199438" cy="675005"/>
          </a:xfrm>
          <a:prstGeom prst="rect">
            <a:avLst/>
          </a:prstGeom>
        </p:spPr>
      </p:pic>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46166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rPr>
              <a:t>Content Page</a:t>
            </a:r>
            <a:endParaRPr lang="zh-CN" altLang="en-US" sz="2400" b="1" dirty="0">
              <a:solidFill>
                <a:schemeClr val="tx1">
                  <a:lumMod val="50000"/>
                  <a:lumOff val="50000"/>
                </a:schemeClr>
              </a:solidFill>
              <a:latin typeface="Roboto" panose="02000000000000000000" pitchFamily="2" charset="0"/>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119888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01</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endParaRPr>
          </a:p>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Classification Framework</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247842" y="253235"/>
            <a:ext cx="369633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Secutiy Rules</a:t>
            </a:r>
            <a:endParaRPr lang="en-US" altLang="zh-CN" sz="4265" b="1" dirty="0">
              <a:solidFill>
                <a:prstClr val="black">
                  <a:lumMod val="65000"/>
                  <a:lumOff val="35000"/>
                </a:prstClr>
              </a:solidFill>
              <a:ea typeface="Roboto" panose="02000000000000000000" pitchFamily="2" charset="0"/>
            </a:endParaRPr>
          </a:p>
        </p:txBody>
      </p:sp>
      <p:pic>
        <p:nvPicPr>
          <p:cNvPr id="4" name="图片 3"/>
          <p:cNvPicPr>
            <a:picLocks noChangeAspect="1"/>
          </p:cNvPicPr>
          <p:nvPr/>
        </p:nvPicPr>
        <p:blipFill>
          <a:blip r:embed="rId2"/>
          <a:stretch>
            <a:fillRect/>
          </a:stretch>
        </p:blipFill>
        <p:spPr>
          <a:xfrm>
            <a:off x="7105015" y="1001395"/>
            <a:ext cx="5086985" cy="5855970"/>
          </a:xfrm>
          <a:prstGeom prst="rect">
            <a:avLst/>
          </a:prstGeom>
        </p:spPr>
      </p:pic>
      <p:pic>
        <p:nvPicPr>
          <p:cNvPr id="6" name="图片 5"/>
          <p:cNvPicPr>
            <a:picLocks noChangeAspect="1"/>
          </p:cNvPicPr>
          <p:nvPr/>
        </p:nvPicPr>
        <p:blipFill>
          <a:blip r:embed="rId3"/>
          <a:stretch>
            <a:fillRect/>
          </a:stretch>
        </p:blipFill>
        <p:spPr>
          <a:xfrm>
            <a:off x="-22860" y="3194050"/>
            <a:ext cx="6929755" cy="480695"/>
          </a:xfrm>
          <a:prstGeom prst="rect">
            <a:avLst/>
          </a:prstGeom>
        </p:spPr>
      </p:pic>
      <p:sp>
        <p:nvSpPr>
          <p:cNvPr id="16" name="五边形 106"/>
          <p:cNvSpPr/>
          <p:nvPr/>
        </p:nvSpPr>
        <p:spPr>
          <a:xfrm>
            <a:off x="1188085" y="2541905"/>
            <a:ext cx="4508500" cy="461645"/>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1043305" y="2541905"/>
            <a:ext cx="158750" cy="461645"/>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1071245" y="2582545"/>
            <a:ext cx="4786630" cy="368300"/>
          </a:xfrm>
          <a:prstGeom prst="rect">
            <a:avLst/>
          </a:prstGeom>
        </p:spPr>
        <p:txBody>
          <a:bodyPr wrap="square">
            <a:spAutoFit/>
          </a:bodyPr>
          <a:p>
            <a:pPr algn="ctr" defTabSz="457200"/>
            <a:r>
              <a:rPr kumimoji="1" lang="en-US" altLang="zh-CN" b="1" dirty="0">
                <a:solidFill>
                  <a:srgbClr val="FFFFFF"/>
                </a:solidFill>
                <a:latin typeface="Century Gothic"/>
                <a:ea typeface="微软雅黑" panose="020B0503020204020204" pitchFamily="34" charset="-122"/>
              </a:rPr>
              <a:t>./tools/config.py </a:t>
            </a:r>
            <a:r>
              <a:rPr kumimoji="1" lang="zh-CN" altLang="en-US" b="1" dirty="0">
                <a:solidFill>
                  <a:srgbClr val="FFFFFF"/>
                </a:solidFill>
                <a:latin typeface="Century Gothic"/>
                <a:ea typeface="微软雅黑" panose="020B0503020204020204" pitchFamily="34" charset="-122"/>
              </a:rPr>
              <a:t>中定义使用到的</a:t>
            </a:r>
            <a:r>
              <a:rPr kumimoji="1" lang="zh-CN" altLang="en-US" b="1" dirty="0">
                <a:solidFill>
                  <a:srgbClr val="FFFFFF"/>
                </a:solidFill>
                <a:latin typeface="Century Gothic"/>
                <a:ea typeface="微软雅黑" panose="020B0503020204020204" pitchFamily="34" charset="-122"/>
              </a:rPr>
              <a:t>字段</a:t>
            </a:r>
            <a:endParaRPr kumimoji="1" lang="zh-CN" altLang="en-US" b="1" dirty="0">
              <a:solidFill>
                <a:srgbClr val="FFFFFF"/>
              </a:solidFill>
              <a:latin typeface="Century Gothic"/>
              <a:ea typeface="微软雅黑" panose="020B0503020204020204" pitchFamily="34" charset="-122"/>
            </a:endParaRPr>
          </a:p>
        </p:txBody>
      </p:sp>
      <p:sp>
        <p:nvSpPr>
          <p:cNvPr id="10" name="文本框 9"/>
          <p:cNvSpPr txBox="1"/>
          <p:nvPr/>
        </p:nvSpPr>
        <p:spPr>
          <a:xfrm>
            <a:off x="1210945" y="3865245"/>
            <a:ext cx="4507865" cy="829945"/>
          </a:xfrm>
          <a:prstGeom prst="rect">
            <a:avLst/>
          </a:prstGeom>
          <a:noFill/>
        </p:spPr>
        <p:txBody>
          <a:bodyPr wrap="square" rtlCol="0">
            <a:spAutoFit/>
          </a:bodyPr>
          <a:p>
            <a:pPr algn="ctr"/>
            <a:r>
              <a:rPr lang="zh-CN" altLang="en-US" sz="1600"/>
              <a:t>注：测试发现不使用</a:t>
            </a:r>
            <a:r>
              <a:rPr lang="en-US" altLang="zh-CN" sz="1600"/>
              <a:t> description </a:t>
            </a:r>
            <a:r>
              <a:rPr lang="zh-CN" altLang="en-US" sz="1600"/>
              <a:t>字段效果更好，相比于其它字段，</a:t>
            </a:r>
            <a:r>
              <a:rPr lang="en-US" altLang="zh-CN" sz="1600">
                <a:sym typeface="+mn-ea"/>
              </a:rPr>
              <a:t>description </a:t>
            </a:r>
            <a:r>
              <a:rPr lang="zh-CN" altLang="en-US" sz="1600">
                <a:sym typeface="+mn-ea"/>
              </a:rPr>
              <a:t>字段带了更多的干扰信息，所以默认提取其它三个</a:t>
            </a:r>
            <a:r>
              <a:rPr lang="zh-CN" altLang="en-US" sz="1600">
                <a:sym typeface="+mn-ea"/>
              </a:rPr>
              <a:t>字段</a:t>
            </a:r>
            <a:endParaRPr lang="zh-CN" altLang="en-US" sz="160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119888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01</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endParaRPr>
          </a:p>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Classification Framework</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endParaRPr>
          </a:p>
        </p:txBody>
      </p:sp>
      <p:sp>
        <p:nvSpPr>
          <p:cNvPr id="3" name="TextBox 39"/>
          <p:cNvSpPr txBox="1"/>
          <p:nvPr/>
        </p:nvSpPr>
        <p:spPr>
          <a:xfrm>
            <a:off x="4157037" y="253235"/>
            <a:ext cx="387794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M</a:t>
            </a:r>
            <a:r>
              <a:rPr lang="en-US" altLang="zh-CN" sz="4265" b="1" dirty="0">
                <a:solidFill>
                  <a:prstClr val="black">
                    <a:lumMod val="65000"/>
                    <a:lumOff val="35000"/>
                  </a:prstClr>
                </a:solidFill>
                <a:ea typeface="Roboto" panose="02000000000000000000" pitchFamily="2" charset="0"/>
              </a:rPr>
              <a:t>itre ATT&amp;CK</a:t>
            </a:r>
            <a:endParaRPr lang="en-US" altLang="zh-CN" sz="4265" b="1" dirty="0">
              <a:solidFill>
                <a:prstClr val="black">
                  <a:lumMod val="65000"/>
                  <a:lumOff val="35000"/>
                </a:prstClr>
              </a:solidFill>
              <a:ea typeface="Roboto" panose="02000000000000000000" pitchFamily="2" charset="0"/>
            </a:endParaRPr>
          </a:p>
        </p:txBody>
      </p:sp>
      <p:graphicFrame>
        <p:nvGraphicFramePr>
          <p:cNvPr id="13" name="表格 12"/>
          <p:cNvGraphicFramePr>
            <a:graphicFrameLocks noGrp="1"/>
          </p:cNvGraphicFramePr>
          <p:nvPr>
            <p:custDataLst>
              <p:tags r:id="rId1"/>
            </p:custDataLst>
          </p:nvPr>
        </p:nvGraphicFramePr>
        <p:xfrm>
          <a:off x="-140" y="2109735"/>
          <a:ext cx="7822812" cy="4351655"/>
        </p:xfrm>
        <a:graphic>
          <a:graphicData uri="http://schemas.openxmlformats.org/drawingml/2006/table">
            <a:tbl>
              <a:tblPr/>
              <a:tblGrid>
                <a:gridCol w="2607604"/>
                <a:gridCol w="2607945"/>
                <a:gridCol w="2607263"/>
              </a:tblGrid>
              <a:tr h="377825">
                <a:tc>
                  <a:txBody>
                    <a:bodyPr/>
                    <a:p>
                      <a:pPr algn="ctr"/>
                      <a:r>
                        <a:rPr lang="en-US" sz="1400" b="1" dirty="0">
                          <a:effectLst/>
                        </a:rPr>
                        <a:t>ATT&amp;CK concept</a:t>
                      </a:r>
                      <a:endParaRPr lang="en-US" sz="1400" b="1"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b="1">
                          <a:effectLst/>
                        </a:rPr>
                        <a:t>STIX object type</a:t>
                      </a:r>
                      <a:endParaRPr lang="en-US" sz="1400" b="1">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b="1">
                          <a:effectLst/>
                        </a:rPr>
                        <a:t>Custom type?</a:t>
                      </a:r>
                      <a:endParaRPr lang="en-US" sz="1400" b="1">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262255">
                <a:tc>
                  <a:txBody>
                    <a:bodyPr/>
                    <a:p>
                      <a:pPr algn="ctr"/>
                      <a:r>
                        <a:rPr lang="en-US" sz="1400">
                          <a:solidFill>
                            <a:srgbClr val="4183C4"/>
                          </a:solidFill>
                          <a:effectLst/>
                          <a:hlinkClick r:id="rId2"/>
                        </a:rPr>
                        <a:t>Matrix</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effectLst/>
                        </a:rPr>
                        <a:t>x-mitre-matrix</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effectLst/>
                        </a:rPr>
                        <a:t>yes</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262360">
                <a:tc>
                  <a:txBody>
                    <a:bodyPr/>
                    <a:p>
                      <a:pPr algn="ctr"/>
                      <a:r>
                        <a:rPr lang="en-US" sz="1400">
                          <a:solidFill>
                            <a:srgbClr val="4183C4"/>
                          </a:solidFill>
                          <a:effectLst/>
                          <a:hlinkClick r:id="rId3"/>
                        </a:rPr>
                        <a:t>Tactic</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dirty="0">
                          <a:effectLst/>
                        </a:rPr>
                        <a:t>x-</a:t>
                      </a:r>
                      <a:r>
                        <a:rPr lang="en-US" sz="1400" dirty="0" err="1">
                          <a:effectLst/>
                        </a:rPr>
                        <a:t>mitre</a:t>
                      </a:r>
                      <a:r>
                        <a:rPr lang="en-US" sz="1400" dirty="0">
                          <a:effectLst/>
                        </a:rPr>
                        <a:t>-tactic</a:t>
                      </a:r>
                      <a:endParaRPr lang="en-US"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a:effectLst/>
                        </a:rPr>
                        <a:t>yes</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r>
              <a:tr h="262255">
                <a:tc>
                  <a:txBody>
                    <a:bodyPr/>
                    <a:p>
                      <a:pPr algn="ctr"/>
                      <a:r>
                        <a:rPr lang="en-US" sz="1400" dirty="0">
                          <a:solidFill>
                            <a:srgbClr val="FF0000"/>
                          </a:solidFill>
                          <a:effectLst/>
                          <a:hlinkClick r:id="rId4"/>
                        </a:rPr>
                        <a:t>Technique</a:t>
                      </a:r>
                      <a:endParaRPr lang="en-US" sz="1400" dirty="0">
                        <a:solidFill>
                          <a:srgbClr val="FF0000"/>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dirty="0">
                          <a:solidFill>
                            <a:srgbClr val="FF0000"/>
                          </a:solidFill>
                          <a:effectLst/>
                          <a:hlinkClick r:id="rId5"/>
                        </a:rPr>
                        <a:t>attack-pattern</a:t>
                      </a:r>
                      <a:endParaRPr lang="en-US" sz="1400" dirty="0">
                        <a:solidFill>
                          <a:srgbClr val="FF0000"/>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effectLst/>
                        </a:rPr>
                        <a:t>no</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838272">
                <a:tc>
                  <a:txBody>
                    <a:bodyPr/>
                    <a:p>
                      <a:pPr algn="ctr"/>
                      <a:r>
                        <a:rPr lang="en-US" sz="1400" dirty="0">
                          <a:solidFill>
                            <a:srgbClr val="FF0000"/>
                          </a:solidFill>
                          <a:effectLst/>
                          <a:hlinkClick r:id="rId6"/>
                        </a:rPr>
                        <a:t>Sub-technique</a:t>
                      </a:r>
                      <a:endParaRPr lang="en-US" sz="1400" dirty="0">
                        <a:solidFill>
                          <a:srgbClr val="FF0000"/>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dirty="0">
                          <a:solidFill>
                            <a:srgbClr val="FF0000"/>
                          </a:solidFill>
                          <a:effectLst/>
                          <a:hlinkClick r:id="rId5"/>
                        </a:rPr>
                        <a:t>attack-pattern</a:t>
                      </a:r>
                      <a:r>
                        <a:rPr lang="en-US" sz="1400" dirty="0">
                          <a:solidFill>
                            <a:srgbClr val="FF0000"/>
                          </a:solidFill>
                          <a:effectLst/>
                        </a:rPr>
                        <a:t> where </a:t>
                      </a:r>
                      <a:r>
                        <a:rPr lang="en-US" sz="1400" dirty="0" err="1">
                          <a:solidFill>
                            <a:srgbClr val="FF0000"/>
                          </a:solidFill>
                          <a:effectLst/>
                        </a:rPr>
                        <a:t>x_mitre_is_subtechnique</a:t>
                      </a:r>
                      <a:r>
                        <a:rPr lang="en-US" sz="1400" dirty="0">
                          <a:solidFill>
                            <a:srgbClr val="FF0000"/>
                          </a:solidFill>
                          <a:effectLst/>
                        </a:rPr>
                        <a:t> = true</a:t>
                      </a:r>
                      <a:endParaRPr lang="en-US" sz="1400" dirty="0">
                        <a:solidFill>
                          <a:srgbClr val="FF0000"/>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a:effectLst/>
                        </a:rPr>
                        <a:t>no</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r>
              <a:tr h="1183820">
                <a:tc>
                  <a:txBody>
                    <a:bodyPr/>
                    <a:p>
                      <a:pPr algn="ctr"/>
                      <a:r>
                        <a:rPr lang="en-US" sz="1400" dirty="0">
                          <a:solidFill>
                            <a:srgbClr val="4183C4"/>
                          </a:solidFill>
                          <a:effectLst/>
                          <a:hlinkClick r:id="rId7"/>
                        </a:rPr>
                        <a:t>Procedure</a:t>
                      </a:r>
                      <a:endParaRPr lang="en-US"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solidFill>
                            <a:srgbClr val="4183C4"/>
                          </a:solidFill>
                          <a:effectLst/>
                          <a:hlinkClick r:id="rId8"/>
                        </a:rPr>
                        <a:t>relationship</a:t>
                      </a:r>
                      <a:r>
                        <a:rPr lang="en-US" sz="1400">
                          <a:effectLst/>
                        </a:rPr>
                        <a:t> where relationship_type = "uses" and target_ref is an attack-pattern</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effectLst/>
                        </a:rPr>
                        <a:t>no</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262360">
                <a:tc>
                  <a:txBody>
                    <a:bodyPr/>
                    <a:p>
                      <a:pPr algn="ctr"/>
                      <a:r>
                        <a:rPr lang="en-US" sz="1400">
                          <a:solidFill>
                            <a:srgbClr val="4183C4"/>
                          </a:solidFill>
                          <a:effectLst/>
                          <a:hlinkClick r:id="rId9"/>
                        </a:rPr>
                        <a:t>Mitigation</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a:solidFill>
                            <a:srgbClr val="4183C4"/>
                          </a:solidFill>
                          <a:effectLst/>
                          <a:hlinkClick r:id="rId10"/>
                        </a:rPr>
                        <a:t>course-of-action</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a:effectLst/>
                        </a:rPr>
                        <a:t>no</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r>
              <a:tr h="262360">
                <a:tc>
                  <a:txBody>
                    <a:bodyPr/>
                    <a:p>
                      <a:pPr algn="ctr"/>
                      <a:r>
                        <a:rPr lang="en-US" sz="1400">
                          <a:solidFill>
                            <a:srgbClr val="4183C4"/>
                          </a:solidFill>
                          <a:effectLst/>
                          <a:hlinkClick r:id="rId11"/>
                        </a:rPr>
                        <a:t>Group</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solidFill>
                            <a:srgbClr val="4183C4"/>
                          </a:solidFill>
                          <a:effectLst/>
                          <a:hlinkClick r:id="rId12"/>
                        </a:rPr>
                        <a:t>intrusion-set</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a:effectLst/>
                        </a:rPr>
                        <a:t>no</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262360">
                <a:tc>
                  <a:txBody>
                    <a:bodyPr/>
                    <a:p>
                      <a:pPr algn="ctr"/>
                      <a:r>
                        <a:rPr lang="en-US" sz="1400">
                          <a:solidFill>
                            <a:srgbClr val="4183C4"/>
                          </a:solidFill>
                          <a:effectLst/>
                          <a:hlinkClick r:id="rId13"/>
                        </a:rPr>
                        <a:t>Software</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a:solidFill>
                            <a:srgbClr val="4183C4"/>
                          </a:solidFill>
                          <a:effectLst/>
                          <a:hlinkClick r:id="rId14"/>
                        </a:rPr>
                        <a:t>malware</a:t>
                      </a:r>
                      <a:r>
                        <a:rPr lang="en-US" sz="1400">
                          <a:effectLst/>
                        </a:rPr>
                        <a:t> or </a:t>
                      </a:r>
                      <a:r>
                        <a:rPr lang="en-US" sz="1400">
                          <a:solidFill>
                            <a:srgbClr val="4183C4"/>
                          </a:solidFill>
                          <a:effectLst/>
                          <a:hlinkClick r:id="rId15"/>
                        </a:rPr>
                        <a:t>tool</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sz="1400" dirty="0">
                          <a:effectLst/>
                        </a:rPr>
                        <a:t>no</a:t>
                      </a:r>
                      <a:endParaRPr lang="en-US"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r>
              <a:tr h="377543">
                <a:tc>
                  <a:txBody>
                    <a:bodyPr/>
                    <a:p>
                      <a:pPr algn="ctr"/>
                      <a:r>
                        <a:rPr lang="en-US" sz="1400">
                          <a:solidFill>
                            <a:srgbClr val="4183C4"/>
                          </a:solidFill>
                          <a:effectLst/>
                          <a:hlinkClick r:id="rId16"/>
                        </a:rPr>
                        <a:t>Data Source</a:t>
                      </a:r>
                      <a:endParaRPr lang="en-US" sz="140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dirty="0">
                          <a:effectLst/>
                        </a:rPr>
                        <a:t>x-</a:t>
                      </a:r>
                      <a:r>
                        <a:rPr lang="en-US" sz="1400" dirty="0" err="1">
                          <a:effectLst/>
                        </a:rPr>
                        <a:t>mitre</a:t>
                      </a:r>
                      <a:r>
                        <a:rPr lang="en-US" sz="1400" dirty="0">
                          <a:effectLst/>
                        </a:rPr>
                        <a:t>-data-source</a:t>
                      </a:r>
                      <a:endParaRPr lang="en-US"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dirty="0">
                          <a:effectLst/>
                        </a:rPr>
                        <a:t>yes</a:t>
                      </a:r>
                      <a:endParaRPr lang="en-US"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bl>
          </a:graphicData>
        </a:graphic>
      </p:graphicFrame>
      <p:sp>
        <p:nvSpPr>
          <p:cNvPr id="14" name="文本框 13"/>
          <p:cNvSpPr txBox="1"/>
          <p:nvPr/>
        </p:nvSpPr>
        <p:spPr>
          <a:xfrm>
            <a:off x="514209" y="6461204"/>
            <a:ext cx="6040209" cy="400110"/>
          </a:xfrm>
          <a:prstGeom prst="rect">
            <a:avLst/>
          </a:prstGeom>
          <a:noFill/>
        </p:spPr>
        <p:txBody>
          <a:bodyPr wrap="square" rtlCol="0">
            <a:spAutoFit/>
          </a:bodyPr>
          <a:p>
            <a:pPr>
              <a:defRPr/>
            </a:pPr>
            <a:r>
              <a:rPr lang="zh-CN" altLang="en-US" sz="2000" dirty="0">
                <a:solidFill>
                  <a:prstClr val="white">
                    <a:lumMod val="65000"/>
                  </a:prstClr>
                </a:solidFill>
              </a:rPr>
              <a:t>注：还有新增的两种 </a:t>
            </a:r>
            <a:r>
              <a:rPr lang="en-US" altLang="zh-CN" sz="2000" dirty="0">
                <a:solidFill>
                  <a:prstClr val="white">
                    <a:lumMod val="65000"/>
                  </a:prstClr>
                </a:solidFill>
                <a:ea typeface="Roboto" panose="02000000000000000000" pitchFamily="2" charset="0"/>
              </a:rPr>
              <a:t>identity, marking-definition</a:t>
            </a:r>
            <a:endParaRPr lang="zh-CN" altLang="en-US" sz="2000" dirty="0">
              <a:solidFill>
                <a:prstClr val="white">
                  <a:lumMod val="65000"/>
                </a:prstClr>
              </a:solidFill>
            </a:endParaRPr>
          </a:p>
        </p:txBody>
      </p:sp>
      <p:sp>
        <p:nvSpPr>
          <p:cNvPr id="4" name="TextBox 43"/>
          <p:cNvSpPr txBox="1"/>
          <p:nvPr/>
        </p:nvSpPr>
        <p:spPr>
          <a:xfrm>
            <a:off x="5388315" y="982344"/>
            <a:ext cx="1415415" cy="398780"/>
          </a:xfrm>
          <a:prstGeom prst="rect">
            <a:avLst/>
          </a:prstGeom>
          <a:noFill/>
        </p:spPr>
        <p:txBody>
          <a:bodyPr wrap="none" rtlCol="0">
            <a:spAutoFit/>
          </a:bodyPr>
          <a:p>
            <a:pPr algn="ctr">
              <a:defRPr/>
            </a:pPr>
            <a:r>
              <a:rPr lang="en-US" altLang="zh-CN" sz="2000" dirty="0">
                <a:solidFill>
                  <a:prstClr val="white">
                    <a:lumMod val="65000"/>
                  </a:prstClr>
                </a:solidFill>
                <a:ea typeface="Roboto" panose="02000000000000000000" pitchFamily="2" charset="0"/>
              </a:rPr>
              <a:t>tools: stix2</a:t>
            </a:r>
            <a:endParaRPr lang="en-US" altLang="zh-CN" sz="2000" dirty="0">
              <a:solidFill>
                <a:prstClr val="white">
                  <a:lumMod val="65000"/>
                </a:prstClr>
              </a:solidFill>
              <a:ea typeface="Roboto" panose="02000000000000000000" pitchFamily="2" charset="0"/>
            </a:endParaRPr>
          </a:p>
        </p:txBody>
      </p:sp>
      <p:sp>
        <p:nvSpPr>
          <p:cNvPr id="16" name="五边形 106"/>
          <p:cNvSpPr/>
          <p:nvPr/>
        </p:nvSpPr>
        <p:spPr>
          <a:xfrm>
            <a:off x="144780" y="1489075"/>
            <a:ext cx="6724015" cy="461645"/>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0" y="1489075"/>
            <a:ext cx="235585" cy="461645"/>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27940" y="1529715"/>
            <a:ext cx="7136765" cy="368300"/>
          </a:xfrm>
          <a:prstGeom prst="rect">
            <a:avLst/>
          </a:prstGeom>
        </p:spPr>
        <p:txBody>
          <a:bodyPr wrap="square">
            <a:spAutoFit/>
          </a:bodyPr>
          <a:p>
            <a:pPr algn="ctr" defTabSz="457200"/>
            <a:r>
              <a:rPr kumimoji="1" lang="en-US" altLang="zh-CN" b="1" dirty="0">
                <a:solidFill>
                  <a:srgbClr val="FFFFFF"/>
                </a:solidFill>
                <a:latin typeface="Century Gothic"/>
                <a:ea typeface="微软雅黑" panose="020B0503020204020204" pitchFamily="34" charset="-122"/>
              </a:rPr>
              <a:t>ATT&amp;CK </a:t>
            </a:r>
            <a:r>
              <a:rPr kumimoji="1" lang="zh-CN" altLang="en-US" b="1" dirty="0">
                <a:solidFill>
                  <a:srgbClr val="FFFFFF"/>
                </a:solidFill>
                <a:latin typeface="Century Gothic"/>
                <a:ea typeface="微软雅黑" panose="020B0503020204020204" pitchFamily="34" charset="-122"/>
              </a:rPr>
              <a:t>矩阵与</a:t>
            </a:r>
            <a:r>
              <a:rPr kumimoji="1" lang="zh-CN" altLang="en-US" b="1" dirty="0">
                <a:solidFill>
                  <a:srgbClr val="FFFFFF"/>
                </a:solidFill>
                <a:latin typeface="Century Gothic"/>
                <a:ea typeface="微软雅黑" panose="020B0503020204020204" pitchFamily="34" charset="-122"/>
                <a:sym typeface="+mn-ea"/>
              </a:rPr>
              <a:t>实际数据</a:t>
            </a:r>
            <a:r>
              <a:rPr kumimoji="1" lang="en-US" altLang="zh-CN" b="1" dirty="0">
                <a:solidFill>
                  <a:srgbClr val="FFFFFF"/>
                </a:solidFill>
                <a:latin typeface="Century Gothic"/>
                <a:ea typeface="微软雅黑" panose="020B0503020204020204" pitchFamily="34" charset="-122"/>
                <a:sym typeface="+mn-ea"/>
              </a:rPr>
              <a:t> </a:t>
            </a:r>
            <a:r>
              <a:rPr kumimoji="1" lang="en-US" altLang="zh-CN" b="1" dirty="0">
                <a:solidFill>
                  <a:srgbClr val="FFFFFF"/>
                </a:solidFill>
                <a:latin typeface="Century Gothic"/>
                <a:ea typeface="微软雅黑" panose="020B0503020204020204" pitchFamily="34" charset="-122"/>
              </a:rPr>
              <a:t>stix2</a:t>
            </a:r>
            <a:r>
              <a:rPr kumimoji="1" lang="zh-CN" altLang="en-US" b="1" dirty="0">
                <a:solidFill>
                  <a:srgbClr val="FFFFFF"/>
                </a:solidFill>
                <a:latin typeface="Century Gothic"/>
                <a:ea typeface="微软雅黑" panose="020B0503020204020204" pitchFamily="34" charset="-122"/>
              </a:rPr>
              <a:t>中的</a:t>
            </a:r>
            <a:r>
              <a:rPr kumimoji="1" lang="zh-CN" altLang="en-US" b="1" dirty="0">
                <a:solidFill>
                  <a:srgbClr val="FFFFFF"/>
                </a:solidFill>
                <a:latin typeface="Century Gothic"/>
                <a:ea typeface="微软雅黑" panose="020B0503020204020204" pitchFamily="34" charset="-122"/>
              </a:rPr>
              <a:t>对应概念</a:t>
            </a:r>
            <a:endParaRPr kumimoji="1" lang="zh-CN" altLang="en-US" b="1" dirty="0">
              <a:solidFill>
                <a:srgbClr val="FFFFFF"/>
              </a:solidFill>
              <a:latin typeface="Century Gothic"/>
              <a:ea typeface="微软雅黑" panose="020B0503020204020204" pitchFamily="34" charset="-122"/>
            </a:endParaRPr>
          </a:p>
        </p:txBody>
      </p:sp>
      <p:sp>
        <p:nvSpPr>
          <p:cNvPr id="22" name="线形标注 2(带强调线) 21"/>
          <p:cNvSpPr/>
          <p:nvPr/>
        </p:nvSpPr>
        <p:spPr>
          <a:xfrm rot="10800000">
            <a:off x="514350" y="3013075"/>
            <a:ext cx="4703445" cy="1111885"/>
          </a:xfrm>
          <a:prstGeom prst="accentCallout2">
            <a:avLst>
              <a:gd name="adj1" fmla="val 76641"/>
              <a:gd name="adj2" fmla="val -8329"/>
              <a:gd name="adj3" fmla="val 75556"/>
              <a:gd name="adj4" fmla="val -43566"/>
              <a:gd name="adj5" fmla="val 142033"/>
              <a:gd name="adj6" fmla="val -66329"/>
            </a:avLst>
          </a:prstGeom>
          <a:noFill/>
          <a:ln w="28575">
            <a:gradFill>
              <a:gsLst>
                <a:gs pos="0">
                  <a:srgbClr val="23607C"/>
                </a:gs>
                <a:gs pos="100000">
                  <a:srgbClr val="0C364F"/>
                </a:gs>
              </a:gsLst>
              <a:lin ang="5400000" scaled="1"/>
            </a:gradFill>
            <a:prstDash val="solid"/>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a:endParaRPr lang="zh-CN" altLang="en-US"/>
          </a:p>
        </p:txBody>
      </p:sp>
      <p:sp>
        <p:nvSpPr>
          <p:cNvPr id="23" name="圆角矩形 22"/>
          <p:cNvSpPr/>
          <p:nvPr/>
        </p:nvSpPr>
        <p:spPr>
          <a:xfrm>
            <a:off x="537210" y="3013075"/>
            <a:ext cx="4680585" cy="1135380"/>
          </a:xfrm>
          <a:prstGeom prst="roundRect">
            <a:avLst/>
          </a:prstGeom>
          <a:noFill/>
          <a:ln w="28575"/>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9" name="图片 28" descr="pic"/>
          <p:cNvPicPr>
            <a:picLocks noChangeAspect="1"/>
          </p:cNvPicPr>
          <p:nvPr/>
        </p:nvPicPr>
        <p:blipFill>
          <a:blip r:embed="rId17"/>
          <a:stretch>
            <a:fillRect/>
          </a:stretch>
        </p:blipFill>
        <p:spPr>
          <a:xfrm>
            <a:off x="8345170" y="0"/>
            <a:ext cx="3846830" cy="6858000"/>
          </a:xfrm>
          <a:prstGeom prst="rect">
            <a:avLst/>
          </a:prstGeom>
        </p:spPr>
      </p:pic>
      <p:sp>
        <p:nvSpPr>
          <p:cNvPr id="24" name="文本框 23"/>
          <p:cNvSpPr txBox="1"/>
          <p:nvPr/>
        </p:nvSpPr>
        <p:spPr>
          <a:xfrm rot="19500000">
            <a:off x="7703185" y="2705735"/>
            <a:ext cx="835660" cy="368300"/>
          </a:xfrm>
          <a:prstGeom prst="rect">
            <a:avLst/>
          </a:prstGeom>
          <a:noFill/>
        </p:spPr>
        <p:txBody>
          <a:bodyPr wrap="none" rtlCol="0">
            <a:spAutoFit/>
          </a:bodyPr>
          <a:p>
            <a:r>
              <a:rPr lang="en-US" altLang="zh-CN" b="1">
                <a:gradFill>
                  <a:gsLst>
                    <a:gs pos="0">
                      <a:srgbClr val="23607C"/>
                    </a:gs>
                    <a:gs pos="100000">
                      <a:srgbClr val="0C364F"/>
                    </a:gs>
                  </a:gsLst>
                  <a:lin scaled="1"/>
                </a:gradFill>
              </a:rPr>
              <a:t>target</a:t>
            </a:r>
            <a:endParaRPr lang="en-US" altLang="zh-CN" b="1">
              <a:gradFill>
                <a:gsLst>
                  <a:gs pos="0">
                    <a:srgbClr val="23607C"/>
                  </a:gs>
                  <a:gs pos="100000">
                    <a:srgbClr val="0C364F"/>
                  </a:gs>
                </a:gsLst>
                <a:lin scaled="1"/>
              </a:gradFill>
            </a:endParaRPr>
          </a:p>
        </p:txBody>
      </p:sp>
      <p:sp>
        <p:nvSpPr>
          <p:cNvPr id="30" name="文本框 29"/>
          <p:cNvSpPr txBox="1"/>
          <p:nvPr/>
        </p:nvSpPr>
        <p:spPr>
          <a:xfrm>
            <a:off x="10029190" y="2290445"/>
            <a:ext cx="2080260" cy="1198880"/>
          </a:xfrm>
          <a:prstGeom prst="rect">
            <a:avLst/>
          </a:prstGeom>
          <a:noFill/>
        </p:spPr>
        <p:txBody>
          <a:bodyPr wrap="square" rtlCol="0">
            <a:spAutoFit/>
          </a:bodyPr>
          <a:p>
            <a:r>
              <a:rPr lang="zh-CN" altLang="en-US" b="1">
                <a:gradFill>
                  <a:gsLst>
                    <a:gs pos="0">
                      <a:srgbClr val="23607C"/>
                    </a:gs>
                    <a:gs pos="100000">
                      <a:srgbClr val="0C364F"/>
                    </a:gs>
                  </a:gsLst>
                  <a:lin scaled="1"/>
                </a:gradFill>
              </a:rPr>
              <a:t>使用到的字段：</a:t>
            </a:r>
            <a:endParaRPr lang="en-US" altLang="zh-CN" b="1">
              <a:gradFill>
                <a:gsLst>
                  <a:gs pos="0">
                    <a:srgbClr val="23607C"/>
                  </a:gs>
                  <a:gs pos="100000">
                    <a:srgbClr val="0C364F"/>
                  </a:gs>
                </a:gsLst>
                <a:lin scaled="1"/>
              </a:gradFill>
            </a:endParaRPr>
          </a:p>
          <a:p>
            <a:r>
              <a:rPr lang="en-US" altLang="zh-CN" b="1">
                <a:gradFill>
                  <a:gsLst>
                    <a:gs pos="0">
                      <a:srgbClr val="23607C"/>
                    </a:gs>
                    <a:gs pos="100000">
                      <a:srgbClr val="0C364F"/>
                    </a:gs>
                  </a:gsLst>
                  <a:lin scaled="1"/>
                </a:gradFill>
              </a:rPr>
              <a:t>external_id</a:t>
            </a:r>
            <a:endParaRPr lang="en-US" altLang="zh-CN" b="1">
              <a:gradFill>
                <a:gsLst>
                  <a:gs pos="0">
                    <a:srgbClr val="23607C"/>
                  </a:gs>
                  <a:gs pos="100000">
                    <a:srgbClr val="0C364F"/>
                  </a:gs>
                </a:gsLst>
                <a:lin scaled="1"/>
              </a:gradFill>
            </a:endParaRPr>
          </a:p>
          <a:p>
            <a:r>
              <a:rPr lang="en-US" altLang="zh-CN" b="1">
                <a:gradFill>
                  <a:gsLst>
                    <a:gs pos="0">
                      <a:srgbClr val="23607C"/>
                    </a:gs>
                    <a:gs pos="100000">
                      <a:srgbClr val="0C364F"/>
                    </a:gs>
                  </a:gsLst>
                  <a:lin scaled="1"/>
                </a:gradFill>
              </a:rPr>
              <a:t>name</a:t>
            </a:r>
            <a:endParaRPr lang="en-US" altLang="zh-CN" b="1">
              <a:gradFill>
                <a:gsLst>
                  <a:gs pos="0">
                    <a:srgbClr val="23607C"/>
                  </a:gs>
                  <a:gs pos="100000">
                    <a:srgbClr val="0C364F"/>
                  </a:gs>
                </a:gsLst>
                <a:lin scaled="1"/>
              </a:gradFill>
            </a:endParaRPr>
          </a:p>
          <a:p>
            <a:r>
              <a:rPr lang="en-US" altLang="zh-CN" b="1">
                <a:gradFill>
                  <a:gsLst>
                    <a:gs pos="0">
                      <a:srgbClr val="23607C"/>
                    </a:gs>
                    <a:gs pos="100000">
                      <a:srgbClr val="0C364F"/>
                    </a:gs>
                  </a:gsLst>
                  <a:lin scaled="1"/>
                </a:gradFill>
                <a:sym typeface="+mn-ea"/>
              </a:rPr>
              <a:t>description</a:t>
            </a:r>
            <a:endParaRPr lang="en-US" altLang="zh-CN" b="1">
              <a:gradFill>
                <a:gsLst>
                  <a:gs pos="0">
                    <a:srgbClr val="23607C"/>
                  </a:gs>
                  <a:gs pos="100000">
                    <a:srgbClr val="0C364F"/>
                  </a:gs>
                </a:gsLst>
                <a:lin scaled="1"/>
              </a:gra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119888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01</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endParaRPr>
          </a:p>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Classification Framework</a:t>
            </a:r>
            <a:endParaRPr lang="zh-CN" altLang="en-US"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157041" y="253235"/>
            <a:ext cx="387794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sym typeface="+mn-ea"/>
              </a:rPr>
              <a:t>Mitre ATT&amp;CK</a:t>
            </a:r>
            <a:endParaRPr lang="en-US" sz="4265" b="1" dirty="0">
              <a:solidFill>
                <a:prstClr val="black">
                  <a:lumMod val="65000"/>
                  <a:lumOff val="35000"/>
                </a:prstClr>
              </a:solidFill>
              <a:ea typeface="Roboto" panose="02000000000000000000" pitchFamily="2" charset="0"/>
            </a:endParaRPr>
          </a:p>
        </p:txBody>
      </p:sp>
      <p:sp>
        <p:nvSpPr>
          <p:cNvPr id="4" name="TextBox 43"/>
          <p:cNvSpPr txBox="1"/>
          <p:nvPr/>
        </p:nvSpPr>
        <p:spPr>
          <a:xfrm>
            <a:off x="2173310" y="982344"/>
            <a:ext cx="7845425" cy="398780"/>
          </a:xfrm>
          <a:prstGeom prst="rect">
            <a:avLst/>
          </a:prstGeom>
          <a:noFill/>
        </p:spPr>
        <p:txBody>
          <a:bodyPr wrap="none" rtlCol="0">
            <a:spAutoFit/>
          </a:bodyPr>
          <a:lstStyle/>
          <a:p>
            <a:pPr algn="ctr">
              <a:defRPr/>
            </a:pPr>
            <a:r>
              <a:rPr lang="en-US" sz="2000" dirty="0">
                <a:solidFill>
                  <a:prstClr val="white">
                    <a:lumMod val="65000"/>
                  </a:prstClr>
                </a:solidFill>
                <a:ea typeface="Roboto" panose="02000000000000000000" pitchFamily="2" charset="0"/>
              </a:rPr>
              <a:t>Q: </a:t>
            </a:r>
            <a:r>
              <a:rPr lang="zh-CN" altLang="en-US" sz="2000" dirty="0">
                <a:solidFill>
                  <a:prstClr val="white">
                    <a:lumMod val="65000"/>
                  </a:prstClr>
                </a:solidFill>
                <a:ea typeface="Roboto" panose="02000000000000000000" pitchFamily="2" charset="0"/>
              </a:rPr>
              <a:t>使用到的</a:t>
            </a:r>
            <a:r>
              <a:rPr lang="en-US" altLang="zh-CN" sz="2000" dirty="0">
                <a:solidFill>
                  <a:prstClr val="white">
                    <a:lumMod val="65000"/>
                  </a:prstClr>
                </a:solidFill>
                <a:ea typeface="Roboto" panose="02000000000000000000" pitchFamily="2" charset="0"/>
              </a:rPr>
              <a:t> name </a:t>
            </a:r>
            <a:r>
              <a:rPr lang="zh-CN" altLang="en-US" sz="2000" dirty="0">
                <a:solidFill>
                  <a:prstClr val="white">
                    <a:lumMod val="65000"/>
                  </a:prstClr>
                </a:solidFill>
                <a:ea typeface="Roboto" panose="02000000000000000000" pitchFamily="2" charset="0"/>
              </a:rPr>
              <a:t>和</a:t>
            </a:r>
            <a:r>
              <a:rPr lang="en-US" altLang="zh-CN" sz="2000" dirty="0">
                <a:solidFill>
                  <a:prstClr val="white">
                    <a:lumMod val="65000"/>
                  </a:prstClr>
                </a:solidFill>
                <a:ea typeface="Roboto" panose="02000000000000000000" pitchFamily="2" charset="0"/>
              </a:rPr>
              <a:t> description </a:t>
            </a:r>
            <a:r>
              <a:rPr lang="zh-CN" altLang="en-US" sz="2000" dirty="0">
                <a:solidFill>
                  <a:prstClr val="white">
                    <a:lumMod val="65000"/>
                  </a:prstClr>
                </a:solidFill>
                <a:ea typeface="Roboto" panose="02000000000000000000" pitchFamily="2" charset="0"/>
              </a:rPr>
              <a:t>字段与安全规则的描述完全不相关</a:t>
            </a:r>
            <a:r>
              <a:rPr lang="en-US" sz="2000" dirty="0">
                <a:solidFill>
                  <a:prstClr val="white">
                    <a:lumMod val="65000"/>
                  </a:prstClr>
                </a:solidFill>
                <a:ea typeface="Roboto" panose="02000000000000000000" pitchFamily="2" charset="0"/>
              </a:rPr>
              <a:t> </a:t>
            </a:r>
            <a:endParaRPr lang="en-US" sz="2000" dirty="0">
              <a:solidFill>
                <a:prstClr val="white">
                  <a:lumMod val="65000"/>
                </a:prstClr>
              </a:solidFill>
              <a:ea typeface="Roboto" panose="02000000000000000000" pitchFamily="2" charset="0"/>
            </a:endParaRPr>
          </a:p>
        </p:txBody>
      </p:sp>
      <p:sp>
        <p:nvSpPr>
          <p:cNvPr id="7" name="五边形 106"/>
          <p:cNvSpPr/>
          <p:nvPr/>
        </p:nvSpPr>
        <p:spPr>
          <a:xfrm>
            <a:off x="331470" y="1908810"/>
            <a:ext cx="1420495" cy="461645"/>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0" name="矩形 9"/>
          <p:cNvSpPr/>
          <p:nvPr/>
        </p:nvSpPr>
        <p:spPr>
          <a:xfrm>
            <a:off x="186055" y="1908810"/>
            <a:ext cx="147955" cy="461645"/>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1" name="矩形 10"/>
          <p:cNvSpPr/>
          <p:nvPr/>
        </p:nvSpPr>
        <p:spPr>
          <a:xfrm>
            <a:off x="97130" y="1955109"/>
            <a:ext cx="1749880"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T1078.003</a:t>
            </a:r>
            <a:endParaRPr kumimoji="1" lang="zh-CN" altLang="en-US" b="1" dirty="0">
              <a:solidFill>
                <a:srgbClr val="FFFFFF"/>
              </a:solidFill>
              <a:latin typeface="Century Gothic"/>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4260426" y="1509294"/>
            <a:ext cx="7931574" cy="2296523"/>
          </a:xfrm>
          <a:prstGeom prst="rect">
            <a:avLst/>
          </a:prstGeom>
        </p:spPr>
      </p:pic>
      <p:sp>
        <p:nvSpPr>
          <p:cNvPr id="14" name="矩形 13"/>
          <p:cNvSpPr/>
          <p:nvPr/>
        </p:nvSpPr>
        <p:spPr>
          <a:xfrm>
            <a:off x="4382347" y="3932657"/>
            <a:ext cx="7809653" cy="2217530"/>
          </a:xfrm>
          <a:prstGeom prst="rect">
            <a:avLst/>
          </a:prstGeom>
          <a:solidFill>
            <a:srgbClr val="01A99D"/>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kern="100" dirty="0">
                <a:solidFill>
                  <a:schemeClr val="bg1"/>
                </a:solidFill>
                <a:latin typeface="Times New Roman" panose="02020603050405020304" pitchFamily="18" charset="0"/>
              </a:rPr>
              <a:t>This rule identifies situations in which Windows login and logout operations are performed or attempted outside the normal working hours (e.g., whenever operators work in shifts, this rule can ensure that such login and logout operations happen in the supposed timeframe). As attackers can try to take advantage of the absence of personnel to exploit the target systems, rules like these one work on restricting the categories of security-related events happening at unexpected time.</a:t>
            </a:r>
            <a:endParaRPr lang="en-US" altLang="zh-CN" b="1" kern="100" dirty="0">
              <a:solidFill>
                <a:schemeClr val="bg1"/>
              </a:solidFill>
              <a:latin typeface="Times New Roman" panose="02020603050405020304" pitchFamily="18" charset="0"/>
            </a:endParaRPr>
          </a:p>
        </p:txBody>
      </p:sp>
      <p:sp>
        <p:nvSpPr>
          <p:cNvPr id="16" name="五边形 106"/>
          <p:cNvSpPr/>
          <p:nvPr/>
        </p:nvSpPr>
        <p:spPr>
          <a:xfrm>
            <a:off x="320326" y="2629690"/>
            <a:ext cx="3822870"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174948" y="2629690"/>
            <a:ext cx="134114" cy="461666"/>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203095" y="2670303"/>
            <a:ext cx="4057331"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Valid Accounts: Local Accounts</a:t>
            </a:r>
            <a:endParaRPr kumimoji="1" lang="zh-CN" altLang="en-US" b="1" dirty="0">
              <a:solidFill>
                <a:srgbClr val="FFFFFF"/>
              </a:solidFill>
              <a:latin typeface="Century Gothic"/>
              <a:ea typeface="微软雅黑" panose="020B0503020204020204" pitchFamily="34" charset="-122"/>
            </a:endParaRPr>
          </a:p>
        </p:txBody>
      </p:sp>
      <p:sp>
        <p:nvSpPr>
          <p:cNvPr id="22" name="五边形 106"/>
          <p:cNvSpPr/>
          <p:nvPr/>
        </p:nvSpPr>
        <p:spPr>
          <a:xfrm>
            <a:off x="331590" y="4289294"/>
            <a:ext cx="1280961"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3" name="矩形 22"/>
          <p:cNvSpPr/>
          <p:nvPr/>
        </p:nvSpPr>
        <p:spPr>
          <a:xfrm>
            <a:off x="186055" y="4289425"/>
            <a:ext cx="147955" cy="461645"/>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4" name="矩形 23"/>
          <p:cNvSpPr/>
          <p:nvPr/>
        </p:nvSpPr>
        <p:spPr>
          <a:xfrm>
            <a:off x="97130" y="4335460"/>
            <a:ext cx="1749880"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15022</a:t>
            </a:r>
            <a:endParaRPr kumimoji="1" lang="zh-CN" altLang="en-US" b="1" dirty="0">
              <a:solidFill>
                <a:srgbClr val="FFFFFF"/>
              </a:solidFill>
              <a:latin typeface="Century Gothic"/>
              <a:ea typeface="微软雅黑" panose="020B0503020204020204" pitchFamily="34" charset="-122"/>
            </a:endParaRPr>
          </a:p>
        </p:txBody>
      </p:sp>
      <p:sp>
        <p:nvSpPr>
          <p:cNvPr id="25" name="五边形 106"/>
          <p:cNvSpPr/>
          <p:nvPr/>
        </p:nvSpPr>
        <p:spPr>
          <a:xfrm>
            <a:off x="320326" y="5010041"/>
            <a:ext cx="3822870"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6" name="矩形 25"/>
          <p:cNvSpPr/>
          <p:nvPr/>
        </p:nvSpPr>
        <p:spPr>
          <a:xfrm>
            <a:off x="174948" y="5010041"/>
            <a:ext cx="134114" cy="461666"/>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7" name="矩形 26"/>
          <p:cNvSpPr/>
          <p:nvPr/>
        </p:nvSpPr>
        <p:spPr>
          <a:xfrm>
            <a:off x="203095" y="5050654"/>
            <a:ext cx="4057331"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Login Logout At Unusual Time</a:t>
            </a:r>
            <a:endParaRPr kumimoji="1" lang="zh-CN" altLang="en-US" b="1" dirty="0">
              <a:solidFill>
                <a:srgbClr val="FFFFFF"/>
              </a:solidFill>
              <a:latin typeface="Century Gothic"/>
              <a:ea typeface="微软雅黑" panose="020B0503020204020204" pitchFamily="34" charset="-122"/>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8993328">
            <a:off x="542834" y="3268467"/>
            <a:ext cx="852258" cy="852258"/>
          </a:xfrm>
          <a:prstGeom prst="rect">
            <a:avLst/>
          </a:prstGeom>
        </p:spPr>
      </p:pic>
      <p:pic>
        <p:nvPicPr>
          <p:cNvPr id="31" name="图片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16659" y="3117767"/>
            <a:ext cx="1073406" cy="10734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46933" y="3163933"/>
            <a:ext cx="1073406" cy="1073406"/>
          </a:xfrm>
          <a:prstGeom prst="rect">
            <a:avLst/>
          </a:prstGeom>
        </p:spPr>
      </p:pic>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119888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01</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endParaRPr>
          </a:p>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Classification Framework</a:t>
            </a:r>
            <a:endParaRPr lang="zh-CN" altLang="en-US"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2"/>
          <a:stretch>
            <a:fillRect/>
          </a:stretch>
        </p:blipFill>
        <p:spPr>
          <a:xfrm>
            <a:off x="9695875" y="236339"/>
            <a:ext cx="2192655" cy="675005"/>
          </a:xfrm>
          <a:prstGeom prst="rect">
            <a:avLst/>
          </a:prstGeom>
        </p:spPr>
      </p:pic>
      <p:sp>
        <p:nvSpPr>
          <p:cNvPr id="3" name="TextBox 39"/>
          <p:cNvSpPr txBox="1"/>
          <p:nvPr/>
        </p:nvSpPr>
        <p:spPr>
          <a:xfrm>
            <a:off x="4157041" y="253235"/>
            <a:ext cx="387794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sym typeface="+mn-ea"/>
              </a:rPr>
              <a:t>Mitre ATT&amp;CK</a:t>
            </a:r>
            <a:endParaRPr lang="en-US" sz="4265" b="1" dirty="0">
              <a:solidFill>
                <a:prstClr val="black">
                  <a:lumMod val="65000"/>
                  <a:lumOff val="35000"/>
                </a:prstClr>
              </a:solidFill>
              <a:ea typeface="Roboto" panose="02000000000000000000" pitchFamily="2" charset="0"/>
            </a:endParaRPr>
          </a:p>
        </p:txBody>
      </p:sp>
      <p:sp>
        <p:nvSpPr>
          <p:cNvPr id="4" name="TextBox 43"/>
          <p:cNvSpPr txBox="1"/>
          <p:nvPr/>
        </p:nvSpPr>
        <p:spPr>
          <a:xfrm>
            <a:off x="3739855" y="982344"/>
            <a:ext cx="4712335" cy="398780"/>
          </a:xfrm>
          <a:prstGeom prst="rect">
            <a:avLst/>
          </a:prstGeom>
          <a:noFill/>
        </p:spPr>
        <p:txBody>
          <a:bodyPr wrap="none" rtlCol="0">
            <a:spAutoFit/>
          </a:bodyPr>
          <a:lstStyle/>
          <a:p>
            <a:pPr algn="ctr">
              <a:defRPr/>
            </a:pPr>
            <a:r>
              <a:rPr lang="en-US" altLang="zh-CN" sz="2000">
                <a:solidFill>
                  <a:prstClr val="white">
                    <a:lumMod val="65000"/>
                  </a:prstClr>
                </a:solidFill>
                <a:ea typeface="Roboto" panose="02000000000000000000" pitchFamily="2" charset="0"/>
              </a:rPr>
              <a:t>A: </a:t>
            </a:r>
            <a:r>
              <a:rPr lang="zh-CN" altLang="en-US" sz="2000">
                <a:solidFill>
                  <a:prstClr val="white">
                    <a:lumMod val="65000"/>
                  </a:prstClr>
                </a:solidFill>
                <a:ea typeface="Roboto" panose="02000000000000000000" pitchFamily="2" charset="0"/>
              </a:rPr>
              <a:t>发现</a:t>
            </a:r>
            <a:r>
              <a:rPr lang="zh-CN" altLang="en-US" sz="2000">
                <a:solidFill>
                  <a:prstClr val="white">
                    <a:lumMod val="65000"/>
                  </a:prstClr>
                </a:solidFill>
                <a:ea typeface="Roboto" panose="02000000000000000000" pitchFamily="2" charset="0"/>
                <a:sym typeface="+mn-ea"/>
              </a:rPr>
              <a:t>数据</a:t>
            </a:r>
            <a:r>
              <a:rPr lang="zh-CN" altLang="en-US" sz="2000" dirty="0">
                <a:solidFill>
                  <a:prstClr val="white">
                    <a:lumMod val="65000"/>
                  </a:prstClr>
                </a:solidFill>
                <a:ea typeface="Roboto" panose="02000000000000000000" pitchFamily="2" charset="0"/>
                <a:sym typeface="+mn-ea"/>
              </a:rPr>
              <a:t>来源中有相应描述，</a:t>
            </a:r>
            <a:r>
              <a:rPr lang="zh-CN" altLang="en-US" sz="2000">
                <a:solidFill>
                  <a:prstClr val="white">
                    <a:lumMod val="65000"/>
                  </a:prstClr>
                </a:solidFill>
                <a:ea typeface="Roboto" panose="02000000000000000000" pitchFamily="2" charset="0"/>
              </a:rPr>
              <a:t>加入</a:t>
            </a:r>
            <a:r>
              <a:rPr lang="zh-CN" altLang="en-US" sz="2000" dirty="0">
                <a:solidFill>
                  <a:prstClr val="white">
                    <a:lumMod val="65000"/>
                  </a:prstClr>
                </a:solidFill>
                <a:ea typeface="Roboto" panose="02000000000000000000" pitchFamily="2" charset="0"/>
              </a:rPr>
              <a:t> </a:t>
            </a:r>
            <a:r>
              <a:rPr lang="en-US" altLang="zh-CN" sz="2000" dirty="0">
                <a:solidFill>
                  <a:prstClr val="white">
                    <a:lumMod val="65000"/>
                  </a:prstClr>
                </a:solidFill>
                <a:ea typeface="Roboto" panose="02000000000000000000" pitchFamily="2" charset="0"/>
              </a:rPr>
              <a:t>DS</a:t>
            </a:r>
            <a:endParaRPr lang="en-US" sz="2000" dirty="0">
              <a:solidFill>
                <a:prstClr val="white">
                  <a:lumMod val="65000"/>
                </a:prstClr>
              </a:solidFill>
              <a:ea typeface="Roboto" panose="02000000000000000000" pitchFamily="2" charset="0"/>
            </a:endParaRPr>
          </a:p>
        </p:txBody>
      </p:sp>
      <p:sp>
        <p:nvSpPr>
          <p:cNvPr id="14" name="矩形 13"/>
          <p:cNvSpPr/>
          <p:nvPr/>
        </p:nvSpPr>
        <p:spPr>
          <a:xfrm>
            <a:off x="4382347" y="3932657"/>
            <a:ext cx="7809653" cy="2217530"/>
          </a:xfrm>
          <a:prstGeom prst="rect">
            <a:avLst/>
          </a:prstGeom>
          <a:solidFill>
            <a:srgbClr val="01A99D"/>
          </a:solidFill>
          <a:ln w="1143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kern="100" dirty="0">
                <a:solidFill>
                  <a:schemeClr val="bg1"/>
                </a:solidFill>
                <a:latin typeface="Times New Roman" panose="02020603050405020304" pitchFamily="18" charset="0"/>
              </a:rPr>
              <a:t>This rule identifies situations in which Windows login and logout operations are performed or attempted outside the normal working hours (e.g., whenever operators work in shifts, this rule can ensure that such login and logout operations happen in the supposed timeframe). As attackers can try to take advantage of the absence of personnel to exploit the target systems, rules like these one work on restricting the categories of security-related events happening at unexpected time.</a:t>
            </a:r>
            <a:endParaRPr lang="en-US" altLang="zh-CN" b="1" kern="100" dirty="0">
              <a:solidFill>
                <a:schemeClr val="bg1"/>
              </a:solidFill>
              <a:latin typeface="Times New Roman" panose="02020603050405020304" pitchFamily="18" charset="0"/>
            </a:endParaRPr>
          </a:p>
        </p:txBody>
      </p:sp>
      <p:sp>
        <p:nvSpPr>
          <p:cNvPr id="16" name="五边形 106"/>
          <p:cNvSpPr/>
          <p:nvPr/>
        </p:nvSpPr>
        <p:spPr>
          <a:xfrm>
            <a:off x="320326" y="2629690"/>
            <a:ext cx="3822870"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174948" y="2629690"/>
            <a:ext cx="134114" cy="461666"/>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203095" y="2670303"/>
            <a:ext cx="4057331"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Valid Accounts: Local Accounts</a:t>
            </a:r>
            <a:endParaRPr kumimoji="1" lang="zh-CN" altLang="en-US" b="1" dirty="0">
              <a:solidFill>
                <a:srgbClr val="FFFFFF"/>
              </a:solidFill>
              <a:latin typeface="Century Gothic"/>
              <a:ea typeface="微软雅黑" panose="020B0503020204020204" pitchFamily="34" charset="-122"/>
            </a:endParaRPr>
          </a:p>
        </p:txBody>
      </p:sp>
      <p:sp>
        <p:nvSpPr>
          <p:cNvPr id="22" name="五边形 106"/>
          <p:cNvSpPr/>
          <p:nvPr/>
        </p:nvSpPr>
        <p:spPr>
          <a:xfrm>
            <a:off x="331590" y="4289294"/>
            <a:ext cx="1280961"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3" name="矩形 22"/>
          <p:cNvSpPr/>
          <p:nvPr/>
        </p:nvSpPr>
        <p:spPr>
          <a:xfrm>
            <a:off x="186055" y="4289425"/>
            <a:ext cx="147955" cy="461645"/>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4" name="矩形 23"/>
          <p:cNvSpPr/>
          <p:nvPr/>
        </p:nvSpPr>
        <p:spPr>
          <a:xfrm>
            <a:off x="97130" y="4335460"/>
            <a:ext cx="1749880"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15022</a:t>
            </a:r>
            <a:endParaRPr kumimoji="1" lang="zh-CN" altLang="en-US" b="1" dirty="0">
              <a:solidFill>
                <a:srgbClr val="FFFFFF"/>
              </a:solidFill>
              <a:latin typeface="Century Gothic"/>
              <a:ea typeface="微软雅黑" panose="020B0503020204020204" pitchFamily="34" charset="-122"/>
            </a:endParaRPr>
          </a:p>
        </p:txBody>
      </p:sp>
      <p:sp>
        <p:nvSpPr>
          <p:cNvPr id="25" name="五边形 106"/>
          <p:cNvSpPr/>
          <p:nvPr/>
        </p:nvSpPr>
        <p:spPr>
          <a:xfrm>
            <a:off x="320326" y="5010041"/>
            <a:ext cx="3822870" cy="461666"/>
          </a:xfrm>
          <a:prstGeom prst="homePlate">
            <a:avLst>
              <a:gd name="adj" fmla="val 35345"/>
            </a:avLst>
          </a:prstGeom>
          <a:solidFill>
            <a:srgbClr val="565F6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6" name="矩形 25"/>
          <p:cNvSpPr/>
          <p:nvPr/>
        </p:nvSpPr>
        <p:spPr>
          <a:xfrm>
            <a:off x="174948" y="5010041"/>
            <a:ext cx="134114" cy="461666"/>
          </a:xfrm>
          <a:prstGeom prst="rect">
            <a:avLst/>
          </a:prstGeom>
          <a:solidFill>
            <a:srgbClr val="969FA9"/>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7" name="矩形 26"/>
          <p:cNvSpPr/>
          <p:nvPr/>
        </p:nvSpPr>
        <p:spPr>
          <a:xfrm>
            <a:off x="203095" y="5050654"/>
            <a:ext cx="4057331" cy="369332"/>
          </a:xfrm>
          <a:prstGeom prst="rect">
            <a:avLst/>
          </a:prstGeom>
        </p:spPr>
        <p:txBody>
          <a:bodyPr wrap="square">
            <a:spAutoFit/>
          </a:bodyPr>
          <a:lstStyle/>
          <a:p>
            <a:pPr algn="ctr" defTabSz="457200"/>
            <a:r>
              <a:rPr kumimoji="1" lang="en-US" altLang="zh-CN" b="1" dirty="0">
                <a:solidFill>
                  <a:srgbClr val="FFFFFF"/>
                </a:solidFill>
                <a:latin typeface="Century Gothic"/>
                <a:ea typeface="微软雅黑" panose="020B0503020204020204" pitchFamily="34" charset="-122"/>
              </a:rPr>
              <a:t>Login Logout At Unusual Time</a:t>
            </a:r>
            <a:endParaRPr kumimoji="1" lang="zh-CN" altLang="en-US" b="1" dirty="0">
              <a:solidFill>
                <a:srgbClr val="FFFFFF"/>
              </a:solidFill>
              <a:latin typeface="Century Gothic"/>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4371083" y="1413589"/>
            <a:ext cx="7809653" cy="2513428"/>
          </a:xfrm>
          <a:prstGeom prst="rect">
            <a:avLst/>
          </a:prstGeom>
        </p:spPr>
      </p:pic>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993328">
            <a:off x="542834" y="3268467"/>
            <a:ext cx="852258" cy="852258"/>
          </a:xfrm>
          <a:prstGeom prst="rect">
            <a:avLst/>
          </a:prstGeom>
        </p:spPr>
      </p:pic>
      <p:sp>
        <p:nvSpPr>
          <p:cNvPr id="12" name="五边形 106"/>
          <p:cNvSpPr/>
          <p:nvPr/>
        </p:nvSpPr>
        <p:spPr>
          <a:xfrm>
            <a:off x="331470" y="1908810"/>
            <a:ext cx="1420495" cy="461645"/>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3" name="矩形 12"/>
          <p:cNvSpPr/>
          <p:nvPr/>
        </p:nvSpPr>
        <p:spPr>
          <a:xfrm>
            <a:off x="186055" y="1908810"/>
            <a:ext cx="147955" cy="461645"/>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20" name="矩形 19"/>
          <p:cNvSpPr/>
          <p:nvPr/>
        </p:nvSpPr>
        <p:spPr>
          <a:xfrm>
            <a:off x="97130" y="1955109"/>
            <a:ext cx="1749880" cy="369332"/>
          </a:xfrm>
          <a:prstGeom prst="rect">
            <a:avLst/>
          </a:prstGeom>
        </p:spPr>
        <p:txBody>
          <a:bodyPr wrap="square">
            <a:spAutoFit/>
          </a:bodyPr>
          <a:p>
            <a:pPr algn="ctr" defTabSz="457200"/>
            <a:r>
              <a:rPr kumimoji="1" lang="en-US" altLang="zh-CN" b="1" dirty="0">
                <a:solidFill>
                  <a:srgbClr val="FFFFFF"/>
                </a:solidFill>
                <a:latin typeface="Century Gothic"/>
                <a:ea typeface="微软雅黑" panose="020B0503020204020204" pitchFamily="34" charset="-122"/>
              </a:rPr>
              <a:t>T1078.003</a:t>
            </a:r>
            <a:endParaRPr kumimoji="1" lang="zh-CN" altLang="en-US" b="1" dirty="0">
              <a:solidFill>
                <a:srgbClr val="FFFFFF"/>
              </a:solidFill>
              <a:latin typeface="Century Gothic"/>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1198880"/>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01</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endParaRPr>
          </a:p>
          <a:p>
            <a:pPr algn="ctr"/>
            <a:r>
              <a:rPr lang="en-US" altLang="zh-CN" sz="2400" b="1" dirty="0">
                <a:solidFill>
                  <a:schemeClr val="tx1">
                    <a:lumMod val="50000"/>
                    <a:lumOff val="50000"/>
                  </a:schemeClr>
                </a:solidFill>
                <a:latin typeface="Roboto" panose="02000000000000000000" pitchFamily="2" charset="0"/>
                <a:ea typeface="Roboto" panose="02000000000000000000" pitchFamily="2" charset="0"/>
                <a:sym typeface="+mn-ea"/>
              </a:rPr>
              <a:t>Classification Framework</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endParaRPr>
          </a:p>
        </p:txBody>
      </p:sp>
      <p:sp>
        <p:nvSpPr>
          <p:cNvPr id="3" name="TextBox 39"/>
          <p:cNvSpPr txBox="1"/>
          <p:nvPr/>
        </p:nvSpPr>
        <p:spPr>
          <a:xfrm>
            <a:off x="4157037" y="253235"/>
            <a:ext cx="387794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M</a:t>
            </a:r>
            <a:r>
              <a:rPr lang="en-US" altLang="zh-CN" sz="4265" b="1" dirty="0">
                <a:solidFill>
                  <a:prstClr val="black">
                    <a:lumMod val="65000"/>
                    <a:lumOff val="35000"/>
                  </a:prstClr>
                </a:solidFill>
                <a:ea typeface="Roboto" panose="02000000000000000000" pitchFamily="2" charset="0"/>
              </a:rPr>
              <a:t>itre ATT&amp;CK</a:t>
            </a:r>
            <a:endParaRPr lang="en-US" altLang="zh-CN" sz="4265" b="1" dirty="0">
              <a:solidFill>
                <a:prstClr val="black">
                  <a:lumMod val="65000"/>
                  <a:lumOff val="35000"/>
                </a:prstClr>
              </a:solidFill>
              <a:ea typeface="Roboto" panose="02000000000000000000" pitchFamily="2" charset="0"/>
            </a:endParaRPr>
          </a:p>
        </p:txBody>
      </p:sp>
      <p:sp>
        <p:nvSpPr>
          <p:cNvPr id="4" name="TextBox 43"/>
          <p:cNvSpPr txBox="1"/>
          <p:nvPr/>
        </p:nvSpPr>
        <p:spPr>
          <a:xfrm>
            <a:off x="4861583" y="982344"/>
            <a:ext cx="2468880" cy="398780"/>
          </a:xfrm>
          <a:prstGeom prst="rect">
            <a:avLst/>
          </a:prstGeom>
          <a:noFill/>
        </p:spPr>
        <p:txBody>
          <a:bodyPr wrap="none" rtlCol="0">
            <a:spAutoFit/>
          </a:bodyPr>
          <a:p>
            <a:pPr algn="ctr">
              <a:defRPr/>
            </a:pPr>
            <a:r>
              <a:rPr lang="zh-CN" altLang="en-US" sz="2000" dirty="0">
                <a:solidFill>
                  <a:prstClr val="white">
                    <a:lumMod val="65000"/>
                  </a:prstClr>
                </a:solidFill>
                <a:ea typeface="Roboto" panose="02000000000000000000" pitchFamily="2" charset="0"/>
              </a:rPr>
              <a:t>重构攻击手段</a:t>
            </a:r>
            <a:r>
              <a:rPr lang="zh-CN" altLang="en-US" sz="2000" dirty="0">
                <a:solidFill>
                  <a:prstClr val="white">
                    <a:lumMod val="65000"/>
                  </a:prstClr>
                </a:solidFill>
                <a:ea typeface="Roboto" panose="02000000000000000000" pitchFamily="2" charset="0"/>
              </a:rPr>
              <a:t>的组成</a:t>
            </a:r>
            <a:endParaRPr lang="zh-CN" altLang="en-US" sz="2000" dirty="0">
              <a:solidFill>
                <a:prstClr val="white">
                  <a:lumMod val="65000"/>
                </a:prstClr>
              </a:solidFill>
              <a:ea typeface="Roboto" panose="02000000000000000000" pitchFamily="2" charset="0"/>
            </a:endParaRPr>
          </a:p>
        </p:txBody>
      </p:sp>
      <p:sp>
        <p:nvSpPr>
          <p:cNvPr id="16" name="五边形 106"/>
          <p:cNvSpPr/>
          <p:nvPr/>
        </p:nvSpPr>
        <p:spPr>
          <a:xfrm>
            <a:off x="3701415" y="3330575"/>
            <a:ext cx="4993005" cy="447040"/>
          </a:xfrm>
          <a:prstGeom prst="homePlate">
            <a:avLst>
              <a:gd name="adj" fmla="val 35345"/>
            </a:avLst>
          </a:prstGeom>
          <a:solidFill>
            <a:srgbClr val="565F6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7" name="矩形 16"/>
          <p:cNvSpPr/>
          <p:nvPr/>
        </p:nvSpPr>
        <p:spPr>
          <a:xfrm>
            <a:off x="3556635" y="3330575"/>
            <a:ext cx="381635" cy="447040"/>
          </a:xfrm>
          <a:prstGeom prst="rect">
            <a:avLst/>
          </a:prstGeom>
          <a:solidFill>
            <a:srgbClr val="969FA9"/>
          </a:solidFill>
          <a:ln w="9525" cap="flat" cmpd="sng" algn="ctr">
            <a:noFill/>
            <a:prstDash val="solid"/>
          </a:ln>
          <a:effectLst/>
        </p:spPr>
        <p:txBody>
          <a:bodyPr rtlCol="0" anchor="ctr"/>
          <a:p>
            <a:pPr marL="0" marR="0" lvl="0" indent="0" algn="ctr" defTabSz="457200" eaLnBrk="1" fontAlgn="auto" latinLnBrk="0" hangingPunct="1">
              <a:lnSpc>
                <a:spcPct val="100000"/>
              </a:lnSpc>
              <a:spcBef>
                <a:spcPts val="0"/>
              </a:spcBef>
              <a:spcAft>
                <a:spcPts val="0"/>
              </a:spcAft>
              <a:buClrTx/>
              <a:buSzTx/>
              <a:buFontTx/>
              <a:buNone/>
              <a:defRPr/>
            </a:pPr>
            <a:endParaRPr kumimoji="1" lang="zh-CN" altLang="en-US" sz="1800" b="0" i="0" u="none" strike="noStrike" kern="0" cap="none" spc="0" normalizeH="0" baseline="0" noProof="0">
              <a:ln>
                <a:noFill/>
              </a:ln>
              <a:solidFill>
                <a:srgbClr val="404040"/>
              </a:solidFill>
              <a:effectLst/>
              <a:uLnTx/>
              <a:uFillTx/>
              <a:latin typeface="Century Gothic"/>
              <a:ea typeface="微软雅黑" panose="020B0503020204020204" pitchFamily="34" charset="-122"/>
              <a:cs typeface="+mn-cs"/>
            </a:endParaRPr>
          </a:p>
        </p:txBody>
      </p:sp>
      <p:sp>
        <p:nvSpPr>
          <p:cNvPr id="18" name="矩形 17"/>
          <p:cNvSpPr/>
          <p:nvPr/>
        </p:nvSpPr>
        <p:spPr>
          <a:xfrm>
            <a:off x="3584575" y="3371215"/>
            <a:ext cx="5300980" cy="368300"/>
          </a:xfrm>
          <a:prstGeom prst="rect">
            <a:avLst/>
          </a:prstGeom>
        </p:spPr>
        <p:txBody>
          <a:bodyPr wrap="square">
            <a:spAutoFit/>
          </a:bodyPr>
          <a:p>
            <a:pPr algn="ctr" defTabSz="457200"/>
            <a:r>
              <a:rPr kumimoji="1" lang="zh-CN" altLang="en-US" b="1" dirty="0">
                <a:solidFill>
                  <a:srgbClr val="FFFFFF"/>
                </a:solidFill>
                <a:latin typeface="Century Gothic"/>
                <a:ea typeface="微软雅黑" panose="020B0503020204020204" pitchFamily="34" charset="-122"/>
              </a:rPr>
              <a:t>预处理</a:t>
            </a:r>
            <a:r>
              <a:rPr kumimoji="1" lang="en-US" altLang="zh-CN" b="1" dirty="0">
                <a:solidFill>
                  <a:srgbClr val="FFFFFF"/>
                </a:solidFill>
                <a:latin typeface="Century Gothic"/>
                <a:ea typeface="微软雅黑" panose="020B0503020204020204" pitchFamily="34" charset="-122"/>
              </a:rPr>
              <a:t> clean_data.py </a:t>
            </a:r>
            <a:r>
              <a:rPr kumimoji="1" lang="en-US" altLang="zh-CN" b="1" dirty="0">
                <a:solidFill>
                  <a:srgbClr val="FFFFFF"/>
                </a:solidFill>
                <a:latin typeface="Century Gothic"/>
                <a:ea typeface="微软雅黑" panose="020B0503020204020204" pitchFamily="34" charset="-122"/>
              </a:rPr>
              <a:t>transform.py</a:t>
            </a:r>
            <a:endParaRPr kumimoji="1" lang="en-US" altLang="zh-CN" b="1" dirty="0">
              <a:solidFill>
                <a:srgbClr val="FFFFFF"/>
              </a:solidFill>
              <a:latin typeface="Century Gothic"/>
              <a:ea typeface="微软雅黑" panose="020B0503020204020204" pitchFamily="34" charset="-122"/>
            </a:endParaRPr>
          </a:p>
        </p:txBody>
      </p:sp>
      <p:graphicFrame>
        <p:nvGraphicFramePr>
          <p:cNvPr id="6" name="表格 5"/>
          <p:cNvGraphicFramePr>
            <a:graphicFrameLocks noGrp="1"/>
          </p:cNvGraphicFramePr>
          <p:nvPr>
            <p:custDataLst>
              <p:tags r:id="rId1"/>
            </p:custDataLst>
          </p:nvPr>
        </p:nvGraphicFramePr>
        <p:xfrm>
          <a:off x="2645538" y="1381395"/>
          <a:ext cx="6901815" cy="2220595"/>
        </p:xfrm>
        <a:graphic>
          <a:graphicData uri="http://schemas.openxmlformats.org/drawingml/2006/table">
            <a:tbl>
              <a:tblPr/>
              <a:tblGrid>
                <a:gridCol w="2300543"/>
                <a:gridCol w="2300543"/>
                <a:gridCol w="2300543"/>
              </a:tblGrid>
              <a:tr h="466090">
                <a:tc>
                  <a:txBody>
                    <a:bodyPr/>
                    <a:p>
                      <a:pPr algn="ctr"/>
                      <a:r>
                        <a:rPr lang="en-US" altLang="zh-CN" sz="1400" b="1" dirty="0">
                          <a:effectLst/>
                        </a:rPr>
                        <a:t>Property</a:t>
                      </a:r>
                      <a:endParaRPr lang="en-US" altLang="zh-CN" sz="1400" b="1"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altLang="zh-CN" sz="1400" b="1" dirty="0">
                          <a:effectLst/>
                        </a:rPr>
                        <a:t>Role in Framework</a:t>
                      </a:r>
                      <a:endParaRPr lang="en-US" altLang="zh-CN" sz="1400" b="1"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sz="1400" b="1" dirty="0">
                          <a:effectLst/>
                        </a:rPr>
                        <a:t>Function</a:t>
                      </a:r>
                      <a:endParaRPr lang="en-US" sz="1400" b="1"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324051">
                <a:tc>
                  <a:txBody>
                    <a:bodyPr/>
                    <a:p>
                      <a:pPr algn="ctr"/>
                      <a:r>
                        <a:rPr lang="en-US" altLang="zh-CN" sz="1400" dirty="0">
                          <a:solidFill>
                            <a:schemeClr val="tx1"/>
                          </a:solidFill>
                          <a:effectLst/>
                        </a:rPr>
                        <a:t>id</a:t>
                      </a:r>
                      <a:endParaRPr lang="en-US" altLang="zh-CN" sz="1400" dirty="0">
                        <a:solidFill>
                          <a:schemeClr val="tx1"/>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400" dirty="0">
                          <a:solidFill>
                            <a:schemeClr val="tx1"/>
                          </a:solidFill>
                          <a:effectLst/>
                        </a:rPr>
                        <a:t>technique id (Txxxx)</a:t>
                      </a:r>
                      <a:endParaRPr lang="en-US" altLang="zh-CN" sz="1400" dirty="0">
                        <a:solidFill>
                          <a:schemeClr val="tx1"/>
                        </a:solidFill>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altLang="zh-CN" sz="1400" dirty="0">
                          <a:effectLst/>
                        </a:rPr>
                        <a:t>targer output, primary key</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324051">
                <a:tc>
                  <a:txBody>
                    <a:bodyPr/>
                    <a:p>
                      <a:pPr algn="ctr"/>
                      <a:r>
                        <a:rPr lang="en-US" altLang="zh-CN" sz="1400" dirty="0">
                          <a:effectLst/>
                        </a:rPr>
                        <a:t>name</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altLang="zh-CN" sz="1400" dirty="0">
                          <a:effectLst/>
                        </a:rPr>
                        <a:t>name of </a:t>
                      </a:r>
                      <a:r>
                        <a:rPr lang="en-US" altLang="zh-CN" sz="1400" dirty="0">
                          <a:effectLst/>
                          <a:sym typeface="+mn-ea"/>
                        </a:rPr>
                        <a:t>technique</a:t>
                      </a:r>
                      <a:endParaRPr lang="zh-CN" altLang="en-US" sz="1400" dirty="0">
                        <a:effectLst/>
                        <a:sym typeface="+mn-ea"/>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c>
                  <a:txBody>
                    <a:bodyPr/>
                    <a:p>
                      <a:pPr algn="ctr"/>
                      <a:r>
                        <a:rPr lang="en-US" altLang="zh-CN" sz="1400" dirty="0">
                          <a:effectLst/>
                        </a:rPr>
                        <a:t>match keywords</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8F8F8"/>
                    </a:solidFill>
                  </a:tcPr>
                </a:tc>
              </a:tr>
              <a:tr h="323850">
                <a:tc>
                  <a:txBody>
                    <a:bodyPr/>
                    <a:p>
                      <a:pPr algn="ctr"/>
                      <a:r>
                        <a:rPr lang="en-US" altLang="zh-CN" sz="1400" dirty="0">
                          <a:effectLst/>
                        </a:rPr>
                        <a:t>description</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altLang="zh-CN" sz="1400" dirty="0">
                          <a:effectLst/>
                        </a:rPr>
                        <a:t>description </a:t>
                      </a:r>
                      <a:r>
                        <a:rPr lang="en-US" altLang="zh-CN" sz="1400" dirty="0">
                          <a:effectLst/>
                          <a:sym typeface="+mn-ea"/>
                        </a:rPr>
                        <a:t>of </a:t>
                      </a:r>
                      <a:r>
                        <a:rPr lang="en-US" altLang="zh-CN" sz="1400" dirty="0">
                          <a:effectLst/>
                          <a:sym typeface="+mn-ea"/>
                        </a:rPr>
                        <a:t>technique</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altLang="zh-CN" sz="1400" dirty="0">
                          <a:effectLst/>
                          <a:sym typeface="+mn-ea"/>
                        </a:rPr>
                        <a:t>match </a:t>
                      </a:r>
                      <a:r>
                        <a:rPr lang="en-US" altLang="zh-CN" sz="1400" dirty="0">
                          <a:effectLst/>
                        </a:rPr>
                        <a:t>keywords</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r h="324051">
                <a:tc>
                  <a:txBody>
                    <a:bodyPr/>
                    <a:p>
                      <a:pPr algn="ctr">
                        <a:buNone/>
                      </a:pPr>
                      <a:r>
                        <a:rPr lang="en-US" altLang="zh-CN" sz="1400" dirty="0">
                          <a:effectLst/>
                        </a:rPr>
                        <a:t>detects</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buNone/>
                      </a:pPr>
                      <a:r>
                        <a:rPr lang="en-US" altLang="zh-CN" sz="1400" dirty="0">
                          <a:effectLst/>
                        </a:rPr>
                        <a:t>data sources</a:t>
                      </a:r>
                      <a:endParaRPr lang="en-US" altLang="zh-CN" sz="1400"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c>
                  <a:txBody>
                    <a:bodyPr/>
                    <a:p>
                      <a:pPr algn="ctr"/>
                      <a:r>
                        <a:rPr lang="en-US" altLang="zh-CN" sz="1400" dirty="0">
                          <a:effectLst/>
                          <a:sym typeface="+mn-ea"/>
                        </a:rPr>
                        <a:t>match </a:t>
                      </a:r>
                      <a:r>
                        <a:rPr lang="en-US" altLang="zh-CN" sz="1400" dirty="0">
                          <a:effectLst/>
                          <a:sym typeface="+mn-ea"/>
                        </a:rPr>
                        <a:t>keywords</a:t>
                      </a:r>
                      <a:endParaRPr lang="en-US" altLang="zh-CN" sz="1400" b="1" dirty="0">
                        <a:effectLst/>
                      </a:endParaRPr>
                    </a:p>
                  </a:txBody>
                  <a:tcPr marL="34661" marR="34661" marT="15998" marB="15998" anchor="ctr">
                    <a:lnL w="6350" cap="flat" cmpd="sng" algn="ctr">
                      <a:solidFill>
                        <a:srgbClr val="DFE2E5"/>
                      </a:solidFill>
                      <a:prstDash val="solid"/>
                      <a:round/>
                      <a:headEnd type="none" w="med" len="med"/>
                      <a:tailEnd type="none" w="med" len="med"/>
                    </a:lnL>
                    <a:lnR w="6350" cap="flat" cmpd="sng" algn="ctr">
                      <a:solidFill>
                        <a:srgbClr val="DFE2E5"/>
                      </a:solidFill>
                      <a:prstDash val="solid"/>
                      <a:round/>
                      <a:headEnd type="none" w="med" len="med"/>
                      <a:tailEnd type="none" w="med" len="med"/>
                    </a:lnR>
                    <a:lnT w="6350" cap="flat" cmpd="sng" algn="ctr">
                      <a:solidFill>
                        <a:srgbClr val="DFE2E5"/>
                      </a:solidFill>
                      <a:prstDash val="solid"/>
                      <a:round/>
                      <a:headEnd type="none" w="med" len="med"/>
                      <a:tailEnd type="none" w="med" len="med"/>
                    </a:lnT>
                    <a:lnB w="6350" cap="flat" cmpd="sng" algn="ctr">
                      <a:solidFill>
                        <a:srgbClr val="DFE2E5"/>
                      </a:solidFill>
                      <a:prstDash val="solid"/>
                      <a:round/>
                      <a:headEnd type="none" w="med" len="med"/>
                      <a:tailEnd type="none" w="med" len="med"/>
                    </a:lnB>
                    <a:solidFill>
                      <a:srgbClr val="FFFFFF"/>
                    </a:solidFill>
                  </a:tcPr>
                </a:tc>
              </a:tr>
            </a:tbl>
          </a:graphicData>
        </a:graphic>
      </p:graphicFrame>
      <p:grpSp>
        <p:nvGrpSpPr>
          <p:cNvPr id="27" name="组合 26"/>
          <p:cNvGrpSpPr/>
          <p:nvPr/>
        </p:nvGrpSpPr>
        <p:grpSpPr>
          <a:xfrm>
            <a:off x="3655577" y="3954406"/>
            <a:ext cx="5578497" cy="2613661"/>
            <a:chOff x="2423592" y="1238229"/>
            <a:chExt cx="7451023" cy="4946246"/>
          </a:xfrm>
        </p:grpSpPr>
        <p:grpSp>
          <p:nvGrpSpPr>
            <p:cNvPr id="28" name="组合 27"/>
            <p:cNvGrpSpPr/>
            <p:nvPr/>
          </p:nvGrpSpPr>
          <p:grpSpPr>
            <a:xfrm>
              <a:off x="2423592" y="1238229"/>
              <a:ext cx="7451023" cy="4788088"/>
              <a:chOff x="2423592" y="1238229"/>
              <a:chExt cx="7451023" cy="4788088"/>
            </a:xfrm>
          </p:grpSpPr>
          <p:grpSp>
            <p:nvGrpSpPr>
              <p:cNvPr id="32" name="组合 31"/>
              <p:cNvGrpSpPr/>
              <p:nvPr/>
            </p:nvGrpSpPr>
            <p:grpSpPr>
              <a:xfrm>
                <a:off x="2423592" y="1238229"/>
                <a:ext cx="7451023" cy="4788088"/>
                <a:chOff x="2423592" y="1844824"/>
                <a:chExt cx="6984776" cy="4925829"/>
              </a:xfrm>
            </p:grpSpPr>
            <p:sp>
              <p:nvSpPr>
                <p:cNvPr id="36" name="Freeform 5"/>
                <p:cNvSpPr/>
                <p:nvPr/>
              </p:nvSpPr>
              <p:spPr bwMode="auto">
                <a:xfrm>
                  <a:off x="2423592" y="1844824"/>
                  <a:ext cx="5616624" cy="1269553"/>
                </a:xfrm>
                <a:custGeom>
                  <a:avLst/>
                  <a:gdLst>
                    <a:gd name="T0" fmla="*/ 0 w 3672"/>
                    <a:gd name="T1" fmla="*/ 0 h 830"/>
                    <a:gd name="T2" fmla="*/ 0 w 3672"/>
                    <a:gd name="T3" fmla="*/ 291 h 830"/>
                    <a:gd name="T4" fmla="*/ 565 w 3672"/>
                    <a:gd name="T5" fmla="*/ 291 h 830"/>
                    <a:gd name="T6" fmla="*/ 885 w 3672"/>
                    <a:gd name="T7" fmla="*/ 830 h 830"/>
                    <a:gd name="T8" fmla="*/ 3672 w 3672"/>
                    <a:gd name="T9" fmla="*/ 830 h 830"/>
                    <a:gd name="T10" fmla="*/ 3672 w 3672"/>
                    <a:gd name="T11" fmla="*/ 0 h 830"/>
                    <a:gd name="T12" fmla="*/ 0 w 3672"/>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3672" h="830">
                      <a:moveTo>
                        <a:pt x="0" y="0"/>
                      </a:moveTo>
                      <a:lnTo>
                        <a:pt x="0" y="291"/>
                      </a:lnTo>
                      <a:lnTo>
                        <a:pt x="565" y="291"/>
                      </a:lnTo>
                      <a:lnTo>
                        <a:pt x="885" y="830"/>
                      </a:lnTo>
                      <a:lnTo>
                        <a:pt x="3672" y="830"/>
                      </a:lnTo>
                      <a:lnTo>
                        <a:pt x="3672" y="0"/>
                      </a:lnTo>
                      <a:lnTo>
                        <a:pt x="0" y="0"/>
                      </a:lnTo>
                      <a:close/>
                    </a:path>
                  </a:pathLst>
                </a:custGeom>
                <a:solidFill>
                  <a:srgbClr val="1CAE97"/>
                </a:solidFill>
                <a:ln>
                  <a:noFill/>
                </a:ln>
              </p:spPr>
              <p:txBody>
                <a:bodyPr vert="horz" wrap="square" lIns="1476000" tIns="45720" rIns="1188000" bIns="45720" numCol="1" anchor="ctr" anchorCtr="0" compatLnSpc="1"/>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分词，去除标点符号和停用</a:t>
                  </a:r>
                  <a:r>
                    <a:rPr lang="zh-CN" altLang="en-US" sz="1400" b="1" dirty="0">
                      <a:solidFill>
                        <a:schemeClr val="bg1"/>
                      </a:solidFill>
                      <a:latin typeface="微软雅黑" panose="020B0503020204020204" pitchFamily="34" charset="-122"/>
                      <a:ea typeface="微软雅黑" panose="020B0503020204020204" pitchFamily="34" charset="-122"/>
                    </a:rPr>
                    <a:t>词</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7" name="Freeform 5"/>
                <p:cNvSpPr/>
                <p:nvPr/>
              </p:nvSpPr>
              <p:spPr bwMode="auto">
                <a:xfrm>
                  <a:off x="3115713" y="3672961"/>
                  <a:ext cx="5616624" cy="1269552"/>
                </a:xfrm>
                <a:custGeom>
                  <a:avLst/>
                  <a:gdLst>
                    <a:gd name="T0" fmla="*/ 0 w 3672"/>
                    <a:gd name="T1" fmla="*/ 0 h 830"/>
                    <a:gd name="T2" fmla="*/ 0 w 3672"/>
                    <a:gd name="T3" fmla="*/ 291 h 830"/>
                    <a:gd name="T4" fmla="*/ 565 w 3672"/>
                    <a:gd name="T5" fmla="*/ 291 h 830"/>
                    <a:gd name="T6" fmla="*/ 885 w 3672"/>
                    <a:gd name="T7" fmla="*/ 830 h 830"/>
                    <a:gd name="T8" fmla="*/ 3672 w 3672"/>
                    <a:gd name="T9" fmla="*/ 830 h 830"/>
                    <a:gd name="T10" fmla="*/ 3672 w 3672"/>
                    <a:gd name="T11" fmla="*/ 0 h 830"/>
                    <a:gd name="T12" fmla="*/ 0 w 3672"/>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3672" h="830">
                      <a:moveTo>
                        <a:pt x="0" y="0"/>
                      </a:moveTo>
                      <a:lnTo>
                        <a:pt x="0" y="291"/>
                      </a:lnTo>
                      <a:lnTo>
                        <a:pt x="565" y="291"/>
                      </a:lnTo>
                      <a:lnTo>
                        <a:pt x="885" y="830"/>
                      </a:lnTo>
                      <a:lnTo>
                        <a:pt x="3672" y="830"/>
                      </a:lnTo>
                      <a:lnTo>
                        <a:pt x="3672" y="0"/>
                      </a:lnTo>
                      <a:lnTo>
                        <a:pt x="0" y="0"/>
                      </a:lnTo>
                      <a:close/>
                    </a:path>
                  </a:pathLst>
                </a:custGeom>
                <a:solidFill>
                  <a:srgbClr val="ACC571"/>
                </a:solidFill>
                <a:ln>
                  <a:noFill/>
                </a:ln>
              </p:spPr>
              <p:txBody>
                <a:bodyPr vert="horz" wrap="square" lIns="1476000" tIns="45720" rIns="1188000" bIns="45720" numCol="1" anchor="ctr" anchorCtr="0" compatLnSpc="1"/>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词性还原，</a:t>
                  </a:r>
                  <a:endParaRPr lang="zh-CN" altLang="en-US"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词性标注后提取</a:t>
                  </a:r>
                  <a:r>
                    <a:rPr lang="zh-CN" altLang="en-US" sz="1400" b="1" dirty="0">
                      <a:solidFill>
                        <a:schemeClr val="bg1"/>
                      </a:solidFill>
                      <a:latin typeface="微软雅黑" panose="020B0503020204020204" pitchFamily="34" charset="-122"/>
                      <a:ea typeface="微软雅黑" panose="020B0503020204020204" pitchFamily="34" charset="-122"/>
                    </a:rPr>
                    <a:t>名词</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8" name="Freeform 5"/>
                <p:cNvSpPr/>
                <p:nvPr/>
              </p:nvSpPr>
              <p:spPr bwMode="auto">
                <a:xfrm>
                  <a:off x="3791744" y="5501100"/>
                  <a:ext cx="5616624" cy="1269553"/>
                </a:xfrm>
                <a:custGeom>
                  <a:avLst/>
                  <a:gdLst>
                    <a:gd name="T0" fmla="*/ 0 w 3672"/>
                    <a:gd name="T1" fmla="*/ 0 h 830"/>
                    <a:gd name="T2" fmla="*/ 0 w 3672"/>
                    <a:gd name="T3" fmla="*/ 291 h 830"/>
                    <a:gd name="T4" fmla="*/ 565 w 3672"/>
                    <a:gd name="T5" fmla="*/ 291 h 830"/>
                    <a:gd name="T6" fmla="*/ 885 w 3672"/>
                    <a:gd name="T7" fmla="*/ 830 h 830"/>
                    <a:gd name="T8" fmla="*/ 3672 w 3672"/>
                    <a:gd name="T9" fmla="*/ 830 h 830"/>
                    <a:gd name="T10" fmla="*/ 3672 w 3672"/>
                    <a:gd name="T11" fmla="*/ 0 h 830"/>
                    <a:gd name="T12" fmla="*/ 0 w 3672"/>
                    <a:gd name="T13" fmla="*/ 0 h 830"/>
                  </a:gdLst>
                  <a:ahLst/>
                  <a:cxnLst>
                    <a:cxn ang="0">
                      <a:pos x="T0" y="T1"/>
                    </a:cxn>
                    <a:cxn ang="0">
                      <a:pos x="T2" y="T3"/>
                    </a:cxn>
                    <a:cxn ang="0">
                      <a:pos x="T4" y="T5"/>
                    </a:cxn>
                    <a:cxn ang="0">
                      <a:pos x="T6" y="T7"/>
                    </a:cxn>
                    <a:cxn ang="0">
                      <a:pos x="T8" y="T9"/>
                    </a:cxn>
                    <a:cxn ang="0">
                      <a:pos x="T10" y="T11"/>
                    </a:cxn>
                    <a:cxn ang="0">
                      <a:pos x="T12" y="T13"/>
                    </a:cxn>
                  </a:cxnLst>
                  <a:rect l="0" t="0" r="r" b="b"/>
                  <a:pathLst>
                    <a:path w="3672" h="830">
                      <a:moveTo>
                        <a:pt x="0" y="0"/>
                      </a:moveTo>
                      <a:lnTo>
                        <a:pt x="0" y="291"/>
                      </a:lnTo>
                      <a:lnTo>
                        <a:pt x="565" y="291"/>
                      </a:lnTo>
                      <a:lnTo>
                        <a:pt x="885" y="830"/>
                      </a:lnTo>
                      <a:lnTo>
                        <a:pt x="3672" y="830"/>
                      </a:lnTo>
                      <a:lnTo>
                        <a:pt x="3672" y="0"/>
                      </a:lnTo>
                      <a:lnTo>
                        <a:pt x="0" y="0"/>
                      </a:lnTo>
                      <a:close/>
                    </a:path>
                  </a:pathLst>
                </a:custGeom>
                <a:solidFill>
                  <a:srgbClr val="F6AC33"/>
                </a:solidFill>
                <a:ln>
                  <a:noFill/>
                </a:ln>
              </p:spPr>
              <p:txBody>
                <a:bodyPr vert="horz" wrap="square" lIns="1476000" tIns="45720" rIns="1188000" bIns="45720" numCol="1" anchor="ctr" anchorCtr="0" compatLnSpc="1"/>
                <a:p>
                  <a:pPr>
                    <a:lnSpc>
                      <a:spcPct val="150000"/>
                    </a:lnSpc>
                  </a:pPr>
                  <a:r>
                    <a:rPr lang="zh-CN" altLang="en-US" sz="1400" b="1" dirty="0">
                      <a:solidFill>
                        <a:schemeClr val="bg1"/>
                      </a:solidFill>
                      <a:latin typeface="微软雅黑" panose="020B0503020204020204" pitchFamily="34" charset="-122"/>
                      <a:ea typeface="微软雅黑" panose="020B0503020204020204" pitchFamily="34" charset="-122"/>
                    </a:rPr>
                    <a:t>词元化——提取词干</a:t>
                  </a:r>
                  <a:endParaRPr lang="zh-CN" altLang="en-US" sz="14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400" b="1" dirty="0">
                      <a:solidFill>
                        <a:schemeClr val="bg1"/>
                      </a:solidFill>
                      <a:latin typeface="微软雅黑" panose="020B0503020204020204" pitchFamily="34" charset="-122"/>
                      <a:ea typeface="微软雅黑" panose="020B0503020204020204" pitchFamily="34" charset="-122"/>
                    </a:rPr>
                    <a:t>(3</a:t>
                  </a:r>
                  <a:r>
                    <a:rPr lang="zh-CN" altLang="en-US" sz="1400" b="1" dirty="0">
                      <a:solidFill>
                        <a:schemeClr val="bg1"/>
                      </a:solidFill>
                      <a:latin typeface="微软雅黑" panose="020B0503020204020204" pitchFamily="34" charset="-122"/>
                      <a:ea typeface="微软雅黑" panose="020B0503020204020204" pitchFamily="34" charset="-122"/>
                    </a:rPr>
                    <a:t>种算法</a:t>
                  </a:r>
                  <a:r>
                    <a:rPr lang="en-US" altLang="zh-CN" sz="1400" b="1" dirty="0">
                      <a:solidFill>
                        <a:schemeClr val="bg1"/>
                      </a:solidFill>
                      <a:latin typeface="微软雅黑" panose="020B0503020204020204" pitchFamily="34" charset="-122"/>
                      <a:ea typeface="微软雅黑" panose="020B0503020204020204" pitchFamily="34" charset="-122"/>
                    </a:rPr>
                    <a:t>)</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cxnSp>
            <p:nvCxnSpPr>
              <p:cNvPr id="33" name="直接连接符 32"/>
              <p:cNvCxnSpPr/>
              <p:nvPr/>
            </p:nvCxnSpPr>
            <p:spPr>
              <a:xfrm>
                <a:off x="7320136" y="1340768"/>
                <a:ext cx="0" cy="10081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040216" y="3128217"/>
                <a:ext cx="0" cy="10081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8688288" y="4905235"/>
                <a:ext cx="0" cy="100811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 name="文本框 6"/>
            <p:cNvSpPr txBox="1"/>
            <p:nvPr/>
          </p:nvSpPr>
          <p:spPr>
            <a:xfrm>
              <a:off x="2698506" y="1732691"/>
              <a:ext cx="926816" cy="873682"/>
            </a:xfrm>
            <a:prstGeom prst="rect">
              <a:avLst/>
            </a:prstGeom>
            <a:noFill/>
          </p:spPr>
          <p:txBody>
            <a:bodyPr wrap="square" rtlCol="0">
              <a:spAutoFit/>
            </a:bodyPr>
            <a:p>
              <a:r>
                <a:rPr lang="en-US" altLang="zh-CN" sz="2400" dirty="0">
                  <a:solidFill>
                    <a:srgbClr val="767779"/>
                  </a:solidFill>
                  <a:latin typeface="微软雅黑" panose="020B0503020204020204" pitchFamily="34" charset="-122"/>
                  <a:ea typeface="微软雅黑" panose="020B0503020204020204" pitchFamily="34" charset="-122"/>
                </a:rPr>
                <a:t>01</a:t>
              </a:r>
              <a:endParaRPr lang="zh-CN" altLang="en-US" sz="2400" dirty="0">
                <a:solidFill>
                  <a:srgbClr val="767779"/>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3330117" y="3375616"/>
              <a:ext cx="1089689" cy="873682"/>
            </a:xfrm>
            <a:prstGeom prst="rect">
              <a:avLst/>
            </a:prstGeom>
            <a:noFill/>
          </p:spPr>
          <p:txBody>
            <a:bodyPr wrap="square" rtlCol="0">
              <a:spAutoFit/>
            </a:bodyPr>
            <a:p>
              <a:r>
                <a:rPr lang="en-US" altLang="zh-CN" sz="2400" dirty="0">
                  <a:solidFill>
                    <a:srgbClr val="767779"/>
                  </a:solidFill>
                  <a:latin typeface="微软雅黑" panose="020B0503020204020204" pitchFamily="34" charset="-122"/>
                  <a:ea typeface="微软雅黑" panose="020B0503020204020204" pitchFamily="34" charset="-122"/>
                </a:rPr>
                <a:t>02</a:t>
              </a:r>
              <a:endParaRPr lang="zh-CN" altLang="en-US" sz="2400" dirty="0">
                <a:solidFill>
                  <a:srgbClr val="767779"/>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4206201" y="5310793"/>
              <a:ext cx="836567" cy="873682"/>
            </a:xfrm>
            <a:prstGeom prst="rect">
              <a:avLst/>
            </a:prstGeom>
            <a:noFill/>
          </p:spPr>
          <p:txBody>
            <a:bodyPr wrap="square" rtlCol="0">
              <a:spAutoFit/>
            </a:bodyPr>
            <a:p>
              <a:r>
                <a:rPr lang="en-US" altLang="zh-CN" sz="2400" dirty="0">
                  <a:solidFill>
                    <a:srgbClr val="767779"/>
                  </a:solidFill>
                  <a:latin typeface="微软雅黑" panose="020B0503020204020204" pitchFamily="34" charset="-122"/>
                  <a:ea typeface="微软雅黑" panose="020B0503020204020204" pitchFamily="34" charset="-122"/>
                </a:rPr>
                <a:t>03</a:t>
              </a:r>
              <a:endParaRPr lang="zh-CN" altLang="en-US" sz="2400" dirty="0">
                <a:solidFill>
                  <a:srgbClr val="767779"/>
                </a:solidFill>
                <a:latin typeface="微软雅黑" panose="020B0503020204020204" pitchFamily="34" charset="-122"/>
                <a:ea typeface="微软雅黑" panose="020B0503020204020204" pitchFamily="34" charset="-122"/>
              </a:endParaRPr>
            </a:p>
          </p:txBody>
        </p:sp>
      </p:grpSp>
      <p:pic>
        <p:nvPicPr>
          <p:cNvPr id="39" name="图片 38" descr="图片包含 图示&#10;&#10;描述已自动生成"/>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489086" y="5857555"/>
            <a:ext cx="601787" cy="601787"/>
          </a:xfrm>
          <a:prstGeom prst="rect">
            <a:avLst/>
          </a:prstGeom>
        </p:spPr>
      </p:pic>
      <p:pic>
        <p:nvPicPr>
          <p:cNvPr id="40" name="图片 39" descr="图标&#10;&#10;描述已自动生成"/>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8093" y="3980458"/>
            <a:ext cx="588960" cy="588960"/>
          </a:xfrm>
          <a:prstGeom prst="rect">
            <a:avLst/>
          </a:prstGeom>
        </p:spPr>
      </p:pic>
      <p:pic>
        <p:nvPicPr>
          <p:cNvPr id="41" name="图片 40" descr="图标&#10;&#10;描述已自动生成"/>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79534" y="4953100"/>
            <a:ext cx="532699" cy="53269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a:t>
            </a: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2</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Rank Score</a:t>
            </a:r>
            <a:endParaRPr lang="en-US" altLang="zh-CN" sz="2400" b="1" dirty="0">
              <a:solidFill>
                <a:schemeClr val="tx1">
                  <a:lumMod val="50000"/>
                  <a:lumOff val="50000"/>
                </a:schemeClr>
              </a:solidFill>
              <a:latin typeface="Roboto" panose="02000000000000000000" pitchFamily="2" charset="0"/>
              <a:ea typeface="Roboto" panose="02000000000000000000" pitchFamily="2" charset="0"/>
            </a:endParaRPr>
          </a:p>
        </p:txBody>
      </p:sp>
      <p:pic>
        <p:nvPicPr>
          <p:cNvPr id="2" name="图片 1" descr="公司logo-08"/>
          <p:cNvPicPr>
            <a:picLocks noChangeAspect="1"/>
          </p:cNvPicPr>
          <p:nvPr/>
        </p:nvPicPr>
        <p:blipFill>
          <a:blip r:embed="rId1"/>
          <a:stretch>
            <a:fillRect/>
          </a:stretch>
        </p:blipFill>
        <p:spPr>
          <a:xfrm>
            <a:off x="9695875" y="236339"/>
            <a:ext cx="2192655" cy="675005"/>
          </a:xfrm>
          <a:prstGeom prst="rect">
            <a:avLst/>
          </a:prstGeom>
        </p:spPr>
      </p:pic>
      <p:sp>
        <p:nvSpPr>
          <p:cNvPr id="3" name="TextBox 39"/>
          <p:cNvSpPr txBox="1"/>
          <p:nvPr/>
        </p:nvSpPr>
        <p:spPr>
          <a:xfrm>
            <a:off x="4918719" y="253235"/>
            <a:ext cx="2354580" cy="748030"/>
          </a:xfrm>
          <a:prstGeom prst="rect">
            <a:avLst/>
          </a:prstGeom>
          <a:noFill/>
        </p:spPr>
        <p:txBody>
          <a:bodyPr wrap="none" rtlCol="0">
            <a:spAutoFit/>
          </a:bodyPr>
          <a:lstStyle/>
          <a:p>
            <a:pPr algn="ctr">
              <a:defRPr/>
            </a:pPr>
            <a:r>
              <a:rPr lang="zh-CN" altLang="en-US" sz="4265" b="1" dirty="0">
                <a:solidFill>
                  <a:prstClr val="black">
                    <a:lumMod val="65000"/>
                    <a:lumOff val="35000"/>
                  </a:prstClr>
                </a:solidFill>
                <a:ea typeface="Roboto" panose="02000000000000000000" pitchFamily="2" charset="0"/>
              </a:rPr>
              <a:t>综合</a:t>
            </a:r>
            <a:r>
              <a:rPr lang="zh-CN" altLang="en-US" sz="4265" b="1" dirty="0">
                <a:solidFill>
                  <a:prstClr val="black">
                    <a:lumMod val="65000"/>
                    <a:lumOff val="35000"/>
                  </a:prstClr>
                </a:solidFill>
                <a:ea typeface="Roboto" panose="02000000000000000000" pitchFamily="2" charset="0"/>
              </a:rPr>
              <a:t>评分</a:t>
            </a:r>
            <a:endParaRPr lang="zh-CN" altLang="en-US" sz="4265" b="1" dirty="0">
              <a:solidFill>
                <a:prstClr val="black">
                  <a:lumMod val="65000"/>
                  <a:lumOff val="35000"/>
                </a:prstClr>
              </a:solidFill>
              <a:ea typeface="Roboto" panose="02000000000000000000" pitchFamily="2" charset="0"/>
            </a:endParaRPr>
          </a:p>
        </p:txBody>
      </p:sp>
      <p:pic>
        <p:nvPicPr>
          <p:cNvPr id="5" name="图片 4"/>
          <p:cNvPicPr>
            <a:picLocks noChangeAspect="1"/>
          </p:cNvPicPr>
          <p:nvPr/>
        </p:nvPicPr>
        <p:blipFill>
          <a:blip r:embed="rId2"/>
          <a:stretch>
            <a:fillRect/>
          </a:stretch>
        </p:blipFill>
        <p:spPr>
          <a:xfrm>
            <a:off x="2876550" y="1236345"/>
            <a:ext cx="6439535" cy="5621655"/>
          </a:xfrm>
          <a:prstGeom prst="rect">
            <a:avLst/>
          </a:prstGeom>
        </p:spPr>
      </p:pic>
      <p:sp>
        <p:nvSpPr>
          <p:cNvPr id="72" name="TextBox 43"/>
          <p:cNvSpPr txBox="1"/>
          <p:nvPr/>
        </p:nvSpPr>
        <p:spPr>
          <a:xfrm>
            <a:off x="4182119" y="982344"/>
            <a:ext cx="3827780" cy="398780"/>
          </a:xfrm>
          <a:prstGeom prst="rect">
            <a:avLst/>
          </a:prstGeom>
          <a:noFill/>
        </p:spPr>
        <p:txBody>
          <a:bodyPr wrap="none" rtlCol="0">
            <a:spAutoFit/>
          </a:bodyPr>
          <a:p>
            <a:pPr algn="ctr">
              <a:defRPr/>
            </a:pPr>
            <a:r>
              <a:rPr lang="en-US" sz="2000" dirty="0">
                <a:solidFill>
                  <a:prstClr val="white">
                    <a:lumMod val="65000"/>
                  </a:prstClr>
                </a:solidFill>
                <a:ea typeface="Roboto" panose="02000000000000000000" pitchFamily="2" charset="0"/>
              </a:rPr>
              <a:t>TF-IDF score + P</a:t>
            </a:r>
            <a:r>
              <a:rPr lang="en-US" sz="2000" dirty="0">
                <a:solidFill>
                  <a:prstClr val="white">
                    <a:lumMod val="65000"/>
                  </a:prstClr>
                </a:solidFill>
                <a:ea typeface="Roboto" panose="02000000000000000000" pitchFamily="2" charset="0"/>
              </a:rPr>
              <a:t>ageRank score</a:t>
            </a:r>
            <a:endParaRPr lang="en-US" sz="2000" dirty="0">
              <a:solidFill>
                <a:prstClr val="white">
                  <a:lumMod val="65000"/>
                </a:prstClr>
              </a:solidFill>
              <a:ea typeface="Roboto" panose="02000000000000000000" pitchFamily="2"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图片 86"/>
          <p:cNvPicPr>
            <a:picLocks noChangeAspect="1"/>
          </p:cNvPicPr>
          <p:nvPr/>
        </p:nvPicPr>
        <p:blipFill>
          <a:blip r:embed="rId1"/>
          <a:stretch>
            <a:fillRect/>
          </a:stretch>
        </p:blipFill>
        <p:spPr>
          <a:xfrm>
            <a:off x="285755" y="3706535"/>
            <a:ext cx="2759733" cy="679532"/>
          </a:xfrm>
          <a:prstGeom prst="rect">
            <a:avLst/>
          </a:prstGeom>
        </p:spPr>
      </p:pic>
      <p:sp>
        <p:nvSpPr>
          <p:cNvPr id="5" name="Rounded Rectangle 6"/>
          <p:cNvSpPr/>
          <p:nvPr/>
        </p:nvSpPr>
        <p:spPr>
          <a:xfrm>
            <a:off x="11550201" y="6386513"/>
            <a:ext cx="523084" cy="560386"/>
          </a:xfrm>
          <a:prstGeom prst="roundRect">
            <a:avLst>
              <a:gd name="adj" fmla="val 738"/>
            </a:avLst>
          </a:prstGeom>
          <a:solidFill>
            <a:sysClr val="window" lastClr="FFFFFF">
              <a:lumMod val="95000"/>
            </a:sysClr>
          </a:solidFill>
          <a:ln w="12700" cap="flat" cmpd="sng" algn="ctr">
            <a:noFill/>
            <a:prstDash val="solid"/>
            <a:miter lim="800000"/>
          </a:ln>
          <a:effectLst/>
        </p:spPr>
        <p:txBody>
          <a:bodyPr rtlCol="1"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6" name="Slide Number Placeholder 1"/>
          <p:cNvSpPr txBox="1"/>
          <p:nvPr/>
        </p:nvSpPr>
        <p:spPr>
          <a:xfrm>
            <a:off x="11587117" y="6473934"/>
            <a:ext cx="449250" cy="338712"/>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4E0A6AB-449E-4F6C-AA85-160DA8B532EA}" type="slidenum">
              <a:rPr lang="en-US" sz="1200" b="1" smtClean="0">
                <a:solidFill>
                  <a:prstClr val="black">
                    <a:lumMod val="50000"/>
                    <a:lumOff val="50000"/>
                  </a:prstClr>
                </a:solidFill>
                <a:latin typeface="Roboto"/>
              </a:rPr>
            </a:fld>
            <a:endParaRPr lang="en-US" sz="1200" b="1" dirty="0">
              <a:solidFill>
                <a:prstClr val="black">
                  <a:lumMod val="50000"/>
                  <a:lumOff val="50000"/>
                </a:prstClr>
              </a:solidFill>
              <a:latin typeface="Roboto"/>
            </a:endParaRPr>
          </a:p>
        </p:txBody>
      </p:sp>
      <p:sp>
        <p:nvSpPr>
          <p:cNvPr id="8" name="矩形 7"/>
          <p:cNvSpPr/>
          <p:nvPr/>
        </p:nvSpPr>
        <p:spPr>
          <a:xfrm>
            <a:off x="-1" y="0"/>
            <a:ext cx="2178605" cy="171834"/>
          </a:xfrm>
          <a:prstGeom prst="rect">
            <a:avLst/>
          </a:prstGeom>
          <a:solidFill>
            <a:srgbClr val="1CAE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4761" y="171834"/>
            <a:ext cx="2328123" cy="829945"/>
          </a:xfrm>
          <a:prstGeom prst="rect">
            <a:avLst/>
          </a:prstGeom>
          <a:noFill/>
        </p:spPr>
        <p:txBody>
          <a:bodyPr wrap="square" rtlCol="0">
            <a:spAutoFit/>
          </a:bodyPr>
          <a:lstStyle/>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02</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endParaRPr>
          </a:p>
          <a:p>
            <a:pPr algn="ctr"/>
            <a:r>
              <a:rPr lang="en-US" altLang="zh-CN" sz="2400" b="1" dirty="0">
                <a:solidFill>
                  <a:schemeClr val="tx1">
                    <a:lumMod val="50000"/>
                    <a:lumOff val="50000"/>
                  </a:schemeClr>
                </a:solidFill>
                <a:latin typeface="Roboto" panose="02000000000000000000" pitchFamily="2" charset="0"/>
                <a:ea typeface="微软雅黑" panose="020B0503020204020204" pitchFamily="34" charset="-122"/>
                <a:sym typeface="+mn-ea"/>
              </a:rPr>
              <a:t>Rank Score</a:t>
            </a:r>
            <a:endParaRPr lang="en-US" altLang="zh-CN" sz="2400" b="1" dirty="0">
              <a:solidFill>
                <a:schemeClr val="tx1">
                  <a:lumMod val="50000"/>
                  <a:lumOff val="50000"/>
                </a:schemeClr>
              </a:solidFill>
              <a:latin typeface="Roboto" panose="02000000000000000000" pitchFamily="2" charset="0"/>
              <a:ea typeface="微软雅黑" panose="020B0503020204020204" pitchFamily="34" charset="-122"/>
            </a:endParaRPr>
          </a:p>
        </p:txBody>
      </p:sp>
      <p:pic>
        <p:nvPicPr>
          <p:cNvPr id="2" name="图片 1" descr="公司logo-08"/>
          <p:cNvPicPr>
            <a:picLocks noChangeAspect="1"/>
          </p:cNvPicPr>
          <p:nvPr/>
        </p:nvPicPr>
        <p:blipFill>
          <a:blip r:embed="rId2"/>
          <a:stretch>
            <a:fillRect/>
          </a:stretch>
        </p:blipFill>
        <p:spPr>
          <a:xfrm>
            <a:off x="9695875" y="236339"/>
            <a:ext cx="2192655" cy="675005"/>
          </a:xfrm>
          <a:prstGeom prst="rect">
            <a:avLst/>
          </a:prstGeom>
        </p:spPr>
      </p:pic>
      <p:sp>
        <p:nvSpPr>
          <p:cNvPr id="3" name="TextBox 39"/>
          <p:cNvSpPr txBox="1"/>
          <p:nvPr/>
        </p:nvSpPr>
        <p:spPr>
          <a:xfrm>
            <a:off x="5126045" y="253235"/>
            <a:ext cx="1939925" cy="748030"/>
          </a:xfrm>
          <a:prstGeom prst="rect">
            <a:avLst/>
          </a:prstGeom>
          <a:noFill/>
        </p:spPr>
        <p:txBody>
          <a:bodyPr wrap="none" rtlCol="0">
            <a:spAutoFit/>
          </a:bodyPr>
          <a:lstStyle/>
          <a:p>
            <a:pPr algn="ctr">
              <a:defRPr/>
            </a:pPr>
            <a:r>
              <a:rPr lang="en-US" altLang="zh-CN" sz="4265" b="1" dirty="0">
                <a:solidFill>
                  <a:prstClr val="black">
                    <a:lumMod val="65000"/>
                    <a:lumOff val="35000"/>
                  </a:prstClr>
                </a:solidFill>
                <a:ea typeface="Roboto" panose="02000000000000000000" pitchFamily="2" charset="0"/>
              </a:rPr>
              <a:t>TF-IDF</a:t>
            </a:r>
            <a:endParaRPr lang="en-US" altLang="zh-CN" sz="4265" b="1" dirty="0">
              <a:solidFill>
                <a:prstClr val="black">
                  <a:lumMod val="65000"/>
                  <a:lumOff val="35000"/>
                </a:prstClr>
              </a:solidFill>
              <a:ea typeface="Roboto" panose="02000000000000000000" pitchFamily="2" charset="0"/>
            </a:endParaRPr>
          </a:p>
        </p:txBody>
      </p:sp>
      <p:grpSp>
        <p:nvGrpSpPr>
          <p:cNvPr id="7" name="组合 6"/>
          <p:cNvGrpSpPr/>
          <p:nvPr/>
        </p:nvGrpSpPr>
        <p:grpSpPr>
          <a:xfrm>
            <a:off x="60408" y="2649791"/>
            <a:ext cx="12091052" cy="3584428"/>
            <a:chOff x="10083" y="1916832"/>
            <a:chExt cx="12091052" cy="3584428"/>
          </a:xfrm>
        </p:grpSpPr>
        <p:grpSp>
          <p:nvGrpSpPr>
            <p:cNvPr id="10" name="组合 9"/>
            <p:cNvGrpSpPr/>
            <p:nvPr/>
          </p:nvGrpSpPr>
          <p:grpSpPr>
            <a:xfrm>
              <a:off x="3379559" y="1916832"/>
              <a:ext cx="1895423" cy="3584428"/>
              <a:chOff x="3372963" y="1925341"/>
              <a:chExt cx="1440160" cy="2828498"/>
            </a:xfrm>
          </p:grpSpPr>
          <p:sp>
            <p:nvSpPr>
              <p:cNvPr id="67" name="圆角矩形 862"/>
              <p:cNvSpPr/>
              <p:nvPr/>
            </p:nvSpPr>
            <p:spPr>
              <a:xfrm>
                <a:off x="3372963" y="1925341"/>
                <a:ext cx="1440160" cy="2828498"/>
              </a:xfrm>
              <a:prstGeom prst="roundRect">
                <a:avLst>
                  <a:gd name="adj" fmla="val 10494"/>
                </a:avLst>
              </a:prstGeom>
              <a:solidFill>
                <a:sysClr val="window" lastClr="FFFFFF"/>
              </a:solidFill>
              <a:ln w="381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68" name="圆角矩形 863"/>
              <p:cNvSpPr/>
              <p:nvPr/>
            </p:nvSpPr>
            <p:spPr>
              <a:xfrm>
                <a:off x="3880253" y="1988840"/>
                <a:ext cx="432048" cy="72008"/>
              </a:xfrm>
              <a:prstGeom prst="roundRect">
                <a:avLst>
                  <a:gd name="adj" fmla="val 50000"/>
                </a:avLst>
              </a:prstGeom>
              <a:solidFill>
                <a:sysClr val="windowText" lastClr="0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69" name="圆角矩形 864"/>
              <p:cNvSpPr/>
              <p:nvPr/>
            </p:nvSpPr>
            <p:spPr>
              <a:xfrm>
                <a:off x="3921273" y="4509120"/>
                <a:ext cx="343539" cy="145002"/>
              </a:xfrm>
              <a:prstGeom prst="roundRect">
                <a:avLst>
                  <a:gd name="adj" fmla="val 34731"/>
                </a:avLst>
              </a:prstGeom>
              <a:solidFill>
                <a:sysClr val="windowText" lastClr="0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70" name="矩形 69"/>
              <p:cNvSpPr/>
              <p:nvPr/>
            </p:nvSpPr>
            <p:spPr>
              <a:xfrm>
                <a:off x="3509275" y="2267111"/>
                <a:ext cx="1167174" cy="2036505"/>
              </a:xfrm>
              <a:prstGeom prst="rect">
                <a:avLst/>
              </a:prstGeom>
              <a:solidFill>
                <a:srgbClr val="009899"/>
              </a:solidFill>
              <a:ln w="28575" cap="flat" cmpd="sng" algn="ctr">
                <a:noFill/>
                <a:prstDash val="solid"/>
              </a:ln>
              <a:effectLst/>
            </p:spPr>
            <p:txBody>
              <a:bodyPr rot="0" spcFirstLastPara="0" vertOverflow="overflow" horzOverflow="overflow" vert="horz" wrap="square" lIns="91440" tIns="1332000" rIns="91440" bIns="45720"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TF</a:t>
                </a:r>
                <a:endPar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lang="zh-CN" altLang="en-US" sz="2400" kern="0" dirty="0">
                    <a:solidFill>
                      <a:prstClr val="white"/>
                    </a:solidFill>
                    <a:latin typeface="微软雅黑" panose="020B0503020204020204" pitchFamily="34" charset="-122"/>
                    <a:ea typeface="微软雅黑" panose="020B0503020204020204" pitchFamily="34" charset="-122"/>
                  </a:rPr>
                  <a:t>词频</a:t>
                </a:r>
                <a:endPar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12" name="组合 11"/>
            <p:cNvGrpSpPr/>
            <p:nvPr/>
          </p:nvGrpSpPr>
          <p:grpSpPr>
            <a:xfrm>
              <a:off x="6932672" y="1916832"/>
              <a:ext cx="1895423" cy="3584428"/>
              <a:chOff x="3372963" y="1925341"/>
              <a:chExt cx="1440160" cy="2828498"/>
            </a:xfrm>
          </p:grpSpPr>
          <p:sp>
            <p:nvSpPr>
              <p:cNvPr id="63" name="圆角矩形 858"/>
              <p:cNvSpPr/>
              <p:nvPr/>
            </p:nvSpPr>
            <p:spPr>
              <a:xfrm>
                <a:off x="3372963" y="1925341"/>
                <a:ext cx="1440160" cy="2828498"/>
              </a:xfrm>
              <a:prstGeom prst="roundRect">
                <a:avLst>
                  <a:gd name="adj" fmla="val 10494"/>
                </a:avLst>
              </a:prstGeom>
              <a:solidFill>
                <a:sysClr val="window" lastClr="FFFFFF"/>
              </a:solidFill>
              <a:ln w="38100" cap="flat" cmpd="sng" algn="ctr">
                <a:solidFill>
                  <a:sysClr val="windowText" lastClr="000000"/>
                </a:solid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64" name="圆角矩形 859"/>
              <p:cNvSpPr/>
              <p:nvPr/>
            </p:nvSpPr>
            <p:spPr>
              <a:xfrm>
                <a:off x="3880253" y="1988840"/>
                <a:ext cx="432048" cy="72008"/>
              </a:xfrm>
              <a:prstGeom prst="roundRect">
                <a:avLst>
                  <a:gd name="adj" fmla="val 50000"/>
                </a:avLst>
              </a:prstGeom>
              <a:solidFill>
                <a:sysClr val="windowText" lastClr="0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65" name="圆角矩形 860"/>
              <p:cNvSpPr/>
              <p:nvPr/>
            </p:nvSpPr>
            <p:spPr>
              <a:xfrm>
                <a:off x="3921273" y="4509120"/>
                <a:ext cx="343539" cy="145002"/>
              </a:xfrm>
              <a:prstGeom prst="roundRect">
                <a:avLst>
                  <a:gd name="adj" fmla="val 34731"/>
                </a:avLst>
              </a:prstGeom>
              <a:solidFill>
                <a:sysClr val="windowText" lastClr="000000"/>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a:ea typeface="宋体" pitchFamily="2" charset="-122"/>
                  <a:cs typeface="+mn-cs"/>
                </a:endParaRPr>
              </a:p>
            </p:txBody>
          </p:sp>
          <p:sp>
            <p:nvSpPr>
              <p:cNvPr id="66" name="矩形 65"/>
              <p:cNvSpPr/>
              <p:nvPr/>
            </p:nvSpPr>
            <p:spPr>
              <a:xfrm>
                <a:off x="3509456" y="2267111"/>
                <a:ext cx="1167174" cy="2036505"/>
              </a:xfrm>
              <a:prstGeom prst="rect">
                <a:avLst/>
              </a:prstGeom>
              <a:solidFill>
                <a:srgbClr val="ED7D31"/>
              </a:solidFill>
              <a:ln w="28575" cap="flat" cmpd="sng" algn="ctr">
                <a:noFill/>
                <a:prstDash val="solid"/>
              </a:ln>
              <a:effectLst/>
            </p:spPr>
            <p:txBody>
              <a:bodyPr rot="0" spcFirstLastPara="0" vertOverflow="overflow" horzOverflow="overflow" vert="horz" wrap="square" lIns="91440" tIns="1332000" rIns="91440" bIns="45720" numCol="1" spcCol="0" rtlCol="0" fromWordArt="0" anchor="t"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2400" kern="0" dirty="0">
                    <a:solidFill>
                      <a:prstClr val="white"/>
                    </a:solidFill>
                    <a:latin typeface="微软雅黑" panose="020B0503020204020204" pitchFamily="34" charset="-122"/>
                    <a:ea typeface="微软雅黑" panose="020B0503020204020204" pitchFamily="34" charset="-122"/>
                  </a:rPr>
                  <a:t>IDF</a:t>
                </a:r>
                <a:endParaRPr lang="en-US" altLang="zh-CN" sz="2400" kern="0" dirty="0">
                  <a:solidFill>
                    <a:prstClr val="white"/>
                  </a:solidFill>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逆文档</a:t>
                </a:r>
                <a:endPar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频率</a:t>
                </a:r>
                <a:endParaRPr kumimoji="0" lang="en-US" altLang="zh-CN" sz="2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3" name="文本框 12"/>
            <p:cNvSpPr txBox="1"/>
            <p:nvPr/>
          </p:nvSpPr>
          <p:spPr>
            <a:xfrm>
              <a:off x="5603510" y="3216412"/>
              <a:ext cx="1149521" cy="1015663"/>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6000" kern="0"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0" lang="zh-CN" altLang="en-US" sz="6000" b="0" i="0" u="none" strike="noStrike" kern="0" cap="none" spc="0" normalizeH="0" baseline="0" noProof="0" dirty="0">
                <a:ln>
                  <a:noFill/>
                </a:ln>
                <a:solidFill>
                  <a:prstClr val="black"/>
                </a:solidFill>
                <a:effectLst/>
                <a:uLnTx/>
                <a:uFillTx/>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文本框 20"/>
            <p:cNvSpPr txBox="1"/>
            <p:nvPr/>
          </p:nvSpPr>
          <p:spPr>
            <a:xfrm>
              <a:off x="9575885" y="2108969"/>
              <a:ext cx="1884878" cy="400110"/>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核心思想</a:t>
              </a:r>
              <a:endPar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8935513" y="2515291"/>
              <a:ext cx="3165622" cy="1156855"/>
            </a:xfrm>
            <a:prstGeom prst="rect">
              <a:avLst/>
            </a:prstGeom>
            <a:noFill/>
          </p:spPr>
          <p:txBody>
            <a:bodyPr wrap="square" lIns="36000" rIns="36000"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如果一个单词在很多的文档中出现，则意味着该单词的的重要性不高；反之则意味着该单词的重要性很高。</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8935513" y="4298004"/>
              <a:ext cx="3165622" cy="1198880"/>
            </a:xfrm>
            <a:prstGeom prst="rect">
              <a:avLst/>
            </a:prstGeom>
            <a:noFill/>
          </p:spPr>
          <p:txBody>
            <a:bodyPr wrap="square" lIns="36000" rIns="36000" rtlCol="0">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N</a:t>
              </a:r>
              <a:r>
                <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：攻击手段</a:t>
              </a:r>
              <a:r>
                <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总数</a:t>
              </a:r>
              <a:endPar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50000"/>
                </a:lnSpc>
                <a:spcBef>
                  <a:spcPts val="0"/>
                </a:spcBef>
                <a:spcAft>
                  <a:spcPts val="0"/>
                </a:spcAft>
                <a:buClrTx/>
                <a:buSzTx/>
                <a:buFontTx/>
                <a:buNone/>
                <a:defRPr/>
              </a:pPr>
              <a:r>
                <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N(a)</a:t>
              </a:r>
              <a:r>
                <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：单词</a:t>
              </a:r>
              <a:r>
                <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w</a:t>
              </a:r>
              <a:r>
                <a:rPr kumimoji="0" lang="zh-CN" altLang="en-US"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rPr>
                <a:t>出现在多少种攻击手段中</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84675" y="3765977"/>
              <a:ext cx="3084740" cy="1156855"/>
            </a:xfrm>
            <a:prstGeom prst="rect">
              <a:avLst/>
            </a:prstGeom>
            <a:noFill/>
          </p:spPr>
          <p:txBody>
            <a:bodyPr wrap="square" lIns="36000" rIns="36000" rtlCol="0">
              <a:spAutoFit/>
            </a:bodyPr>
            <a:lstStyle/>
            <a:p>
              <a:pPr marL="0" marR="0" lvl="0" indent="0" algn="r" defTabSz="914400" eaLnBrk="1" fontAlgn="auto" latinLnBrk="0" hangingPunct="1">
                <a:lnSpc>
                  <a:spcPct val="150000"/>
                </a:lnSpc>
                <a:spcBef>
                  <a:spcPts val="0"/>
                </a:spcBef>
                <a:spcAft>
                  <a:spcPts val="0"/>
                </a:spcAft>
                <a:buClrTx/>
                <a:buSzTx/>
                <a:buFontTx/>
                <a:buNone/>
                <a:defRPr/>
              </a:pPr>
              <a:r>
                <a:rPr lang="fr-FR" altLang="zh-CN" sz="1600" kern="0" dirty="0">
                  <a:solidFill>
                    <a:prstClr val="black">
                      <a:lumMod val="85000"/>
                      <a:lumOff val="15000"/>
                    </a:prstClr>
                  </a:solidFill>
                  <a:latin typeface="微软雅黑" panose="020B0503020204020204" pitchFamily="34" charset="-122"/>
                  <a:ea typeface="微软雅黑" panose="020B0503020204020204" pitchFamily="34" charset="-122"/>
                </a:rPr>
                <a:t>count(a, w)</a:t>
              </a:r>
              <a:r>
                <a:rPr lang="zh-CN" altLang="fr-FR" sz="1600" kern="0" dirty="0">
                  <a:solidFill>
                    <a:prstClr val="black">
                      <a:lumMod val="85000"/>
                      <a:lumOff val="15000"/>
                    </a:prstClr>
                  </a:solidFill>
                  <a:latin typeface="微软雅黑" panose="020B0503020204020204" pitchFamily="34" charset="-122"/>
                  <a:ea typeface="微软雅黑" panose="020B0503020204020204" pitchFamily="34" charset="-122"/>
                </a:rPr>
                <a:t>：</a:t>
              </a: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单词</a:t>
              </a:r>
              <a:r>
                <a:rPr lang="fr-FR" altLang="zh-CN" sz="1600" kern="0" dirty="0">
                  <a:solidFill>
                    <a:prstClr val="black">
                      <a:lumMod val="85000"/>
                      <a:lumOff val="15000"/>
                    </a:prstClr>
                  </a:solidFill>
                  <a:latin typeface="微软雅黑" panose="020B0503020204020204" pitchFamily="34" charset="-122"/>
                  <a:ea typeface="微软雅黑" panose="020B0503020204020204" pitchFamily="34" charset="-122"/>
                </a:rPr>
                <a:t>w</a:t>
              </a: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在攻击手段</a:t>
              </a:r>
              <a:r>
                <a:rPr lang="fr-FR" altLang="zh-CN" sz="1600" kern="0" dirty="0">
                  <a:solidFill>
                    <a:prstClr val="black">
                      <a:lumMod val="85000"/>
                      <a:lumOff val="15000"/>
                    </a:prstClr>
                  </a:solidFill>
                  <a:latin typeface="微软雅黑" panose="020B0503020204020204" pitchFamily="34" charset="-122"/>
                  <a:ea typeface="微软雅黑" panose="020B0503020204020204" pitchFamily="34" charset="-122"/>
                </a:rPr>
                <a:t>a</a:t>
              </a: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中出现的次数</a:t>
              </a:r>
              <a:endPar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endParaRPr>
            </a:p>
            <a:p>
              <a:pPr marL="0" marR="0" lvl="0" indent="0" algn="r" defTabSz="914400" eaLnBrk="1" fontAlgn="auto" latinLnBrk="0" hangingPunct="1">
                <a:lnSpc>
                  <a:spcPct val="150000"/>
                </a:lnSpc>
                <a:spcBef>
                  <a:spcPts val="0"/>
                </a:spcBef>
                <a:spcAft>
                  <a:spcPts val="0"/>
                </a:spcAft>
                <a:buClrTx/>
                <a:buSzTx/>
                <a:buFontTx/>
                <a:buNone/>
                <a:defRPr/>
              </a:pPr>
              <a:r>
                <a:rPr lang="fr-FR" altLang="zh-CN" sz="1600" kern="0" dirty="0">
                  <a:solidFill>
                    <a:prstClr val="black">
                      <a:lumMod val="85000"/>
                      <a:lumOff val="15000"/>
                    </a:prstClr>
                  </a:solidFill>
                  <a:latin typeface="微软雅黑" panose="020B0503020204020204" pitchFamily="34" charset="-122"/>
                  <a:ea typeface="微软雅黑" panose="020B0503020204020204" pitchFamily="34" charset="-122"/>
                </a:rPr>
                <a:t>count(a, *)</a:t>
              </a: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：攻击手段</a:t>
              </a:r>
              <a:r>
                <a:rPr lang="fr-FR" altLang="zh-CN" sz="1600" kern="0" dirty="0">
                  <a:solidFill>
                    <a:prstClr val="black">
                      <a:lumMod val="85000"/>
                      <a:lumOff val="15000"/>
                    </a:prstClr>
                  </a:solidFill>
                  <a:latin typeface="微软雅黑" panose="020B0503020204020204" pitchFamily="34" charset="-122"/>
                  <a:ea typeface="微软雅黑" panose="020B0503020204020204" pitchFamily="34" charset="-122"/>
                </a:rPr>
                <a:t>a</a:t>
              </a:r>
              <a:r>
                <a:rPr lang="zh-CN" altLang="en-US" sz="1600" kern="0" dirty="0">
                  <a:solidFill>
                    <a:prstClr val="black">
                      <a:lumMod val="85000"/>
                      <a:lumOff val="15000"/>
                    </a:prstClr>
                  </a:solidFill>
                  <a:latin typeface="微软雅黑" panose="020B0503020204020204" pitchFamily="34" charset="-122"/>
                  <a:ea typeface="微软雅黑" panose="020B0503020204020204" pitchFamily="34" charset="-122"/>
                </a:rPr>
                <a:t>的总词数</a:t>
              </a:r>
              <a:endParaRPr kumimoji="0" lang="en-US" altLang="zh-CN" sz="1600" b="0" i="0" u="none" strike="noStrike" kern="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10083" y="2101678"/>
              <a:ext cx="3202464" cy="707886"/>
            </a:xfrm>
            <a:prstGeom prst="rect">
              <a:avLst/>
            </a:prstGeom>
            <a:noFill/>
          </p:spPr>
          <p:txBody>
            <a:bodyPr wrap="square" lIns="0" rIns="0"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rPr>
                <a:t>单词</a:t>
              </a:r>
              <a:r>
                <a:rPr lang="en-US" altLang="zh-CN" sz="2000" b="1" kern="0" dirty="0">
                  <a:solidFill>
                    <a:prstClr val="black"/>
                  </a:solidFill>
                  <a:latin typeface="微软雅黑" panose="020B0503020204020204" pitchFamily="34" charset="-122"/>
                  <a:ea typeface="微软雅黑" panose="020B0503020204020204" pitchFamily="34" charset="-122"/>
                </a:rPr>
                <a:t>w</a:t>
              </a:r>
              <a:r>
                <a:rPr lang="zh-CN" altLang="en-US" sz="2000" b="1" kern="0" dirty="0">
                  <a:solidFill>
                    <a:prstClr val="black"/>
                  </a:solidFill>
                  <a:latin typeface="微软雅黑" panose="020B0503020204020204" pitchFamily="34" charset="-122"/>
                  <a:ea typeface="微软雅黑" panose="020B0503020204020204" pitchFamily="34" charset="-122"/>
                </a:rPr>
                <a:t>在攻击手段</a:t>
              </a:r>
              <a:r>
                <a:rPr lang="en-US" altLang="zh-CN" sz="2000" b="1" kern="0" dirty="0">
                  <a:solidFill>
                    <a:prstClr val="black"/>
                  </a:solidFill>
                  <a:latin typeface="微软雅黑" panose="020B0503020204020204" pitchFamily="34" charset="-122"/>
                  <a:ea typeface="微软雅黑" panose="020B0503020204020204" pitchFamily="34" charset="-122"/>
                </a:rPr>
                <a:t>a</a:t>
              </a:r>
              <a:r>
                <a:rPr lang="zh-CN" altLang="en-US" sz="2000" b="1" kern="0" dirty="0">
                  <a:solidFill>
                    <a:prstClr val="black"/>
                  </a:solidFill>
                  <a:latin typeface="微软雅黑" panose="020B0503020204020204" pitchFamily="34" charset="-122"/>
                  <a:ea typeface="微软雅黑" panose="020B0503020204020204" pitchFamily="34" charset="-122"/>
                </a:rPr>
                <a:t>中出现的频率</a:t>
              </a:r>
              <a:endParaRPr kumimoji="0" lang="zh-CN" altLang="en-US" sz="2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1" name="Group 16872"/>
            <p:cNvGrpSpPr>
              <a:grpSpLocks noChangeAspect="1"/>
            </p:cNvGrpSpPr>
            <p:nvPr/>
          </p:nvGrpSpPr>
          <p:grpSpPr bwMode="auto">
            <a:xfrm>
              <a:off x="4063931" y="2509079"/>
              <a:ext cx="526677" cy="963918"/>
              <a:chOff x="3282" y="806"/>
              <a:chExt cx="1113" cy="2037"/>
            </a:xfrm>
            <a:solidFill>
              <a:sysClr val="window" lastClr="FFFFFF"/>
            </a:solidFill>
          </p:grpSpPr>
          <p:sp>
            <p:nvSpPr>
              <p:cNvPr id="51" name="Freeform 16873"/>
              <p:cNvSpPr>
                <a:spLocks noEditPoints="1"/>
              </p:cNvSpPr>
              <p:nvPr/>
            </p:nvSpPr>
            <p:spPr bwMode="auto">
              <a:xfrm>
                <a:off x="3554" y="1634"/>
                <a:ext cx="568" cy="942"/>
              </a:xfrm>
              <a:custGeom>
                <a:avLst/>
                <a:gdLst>
                  <a:gd name="T0" fmla="*/ 72 w 123"/>
                  <a:gd name="T1" fmla="*/ 199 h 205"/>
                  <a:gd name="T2" fmla="*/ 123 w 123"/>
                  <a:gd name="T3" fmla="*/ 205 h 205"/>
                  <a:gd name="T4" fmla="*/ 97 w 123"/>
                  <a:gd name="T5" fmla="*/ 11 h 205"/>
                  <a:gd name="T6" fmla="*/ 24 w 123"/>
                  <a:gd name="T7" fmla="*/ 11 h 205"/>
                  <a:gd name="T8" fmla="*/ 0 w 123"/>
                  <a:gd name="T9" fmla="*/ 204 h 205"/>
                  <a:gd name="T10" fmla="*/ 51 w 123"/>
                  <a:gd name="T11" fmla="*/ 199 h 205"/>
                  <a:gd name="T12" fmla="*/ 50 w 123"/>
                  <a:gd name="T13" fmla="*/ 197 h 205"/>
                  <a:gd name="T14" fmla="*/ 61 w 123"/>
                  <a:gd name="T15" fmla="*/ 176 h 205"/>
                  <a:gd name="T16" fmla="*/ 72 w 123"/>
                  <a:gd name="T17" fmla="*/ 197 h 205"/>
                  <a:gd name="T18" fmla="*/ 72 w 123"/>
                  <a:gd name="T19" fmla="*/ 199 h 205"/>
                  <a:gd name="T20" fmla="*/ 10 w 123"/>
                  <a:gd name="T21" fmla="*/ 196 h 205"/>
                  <a:gd name="T22" fmla="*/ 30 w 123"/>
                  <a:gd name="T23" fmla="*/ 30 h 205"/>
                  <a:gd name="T24" fmla="*/ 20 w 123"/>
                  <a:gd name="T25" fmla="*/ 188 h 205"/>
                  <a:gd name="T26" fmla="*/ 42 w 123"/>
                  <a:gd name="T27" fmla="*/ 194 h 205"/>
                  <a:gd name="T28" fmla="*/ 10 w 123"/>
                  <a:gd name="T29" fmla="*/ 196 h 205"/>
                  <a:gd name="T30" fmla="*/ 66 w 123"/>
                  <a:gd name="T31" fmla="*/ 139 h 205"/>
                  <a:gd name="T32" fmla="*/ 66 w 123"/>
                  <a:gd name="T33" fmla="*/ 140 h 205"/>
                  <a:gd name="T34" fmla="*/ 54 w 123"/>
                  <a:gd name="T35" fmla="*/ 140 h 205"/>
                  <a:gd name="T36" fmla="*/ 54 w 123"/>
                  <a:gd name="T37" fmla="*/ 139 h 205"/>
                  <a:gd name="T38" fmla="*/ 54 w 123"/>
                  <a:gd name="T39" fmla="*/ 121 h 205"/>
                  <a:gd name="T40" fmla="*/ 60 w 123"/>
                  <a:gd name="T41" fmla="*/ 108 h 205"/>
                  <a:gd name="T42" fmla="*/ 66 w 123"/>
                  <a:gd name="T43" fmla="*/ 121 h 205"/>
                  <a:gd name="T44" fmla="*/ 66 w 123"/>
                  <a:gd name="T45" fmla="*/ 139 h 205"/>
                  <a:gd name="T46" fmla="*/ 68 w 123"/>
                  <a:gd name="T47" fmla="*/ 61 h 205"/>
                  <a:gd name="T48" fmla="*/ 67 w 123"/>
                  <a:gd name="T49" fmla="*/ 62 h 205"/>
                  <a:gd name="T50" fmla="*/ 56 w 123"/>
                  <a:gd name="T51" fmla="*/ 62 h 205"/>
                  <a:gd name="T52" fmla="*/ 56 w 123"/>
                  <a:gd name="T53" fmla="*/ 61 h 205"/>
                  <a:gd name="T54" fmla="*/ 56 w 123"/>
                  <a:gd name="T55" fmla="*/ 44 h 205"/>
                  <a:gd name="T56" fmla="*/ 62 w 123"/>
                  <a:gd name="T57" fmla="*/ 31 h 205"/>
                  <a:gd name="T58" fmla="*/ 68 w 123"/>
                  <a:gd name="T59" fmla="*/ 44 h 205"/>
                  <a:gd name="T60" fmla="*/ 68 w 123"/>
                  <a:gd name="T61" fmla="*/ 61 h 205"/>
                  <a:gd name="T62" fmla="*/ 94 w 123"/>
                  <a:gd name="T63" fmla="*/ 33 h 205"/>
                  <a:gd name="T64" fmla="*/ 115 w 123"/>
                  <a:gd name="T65" fmla="*/ 199 h 205"/>
                  <a:gd name="T66" fmla="*/ 83 w 123"/>
                  <a:gd name="T67" fmla="*/ 194 h 205"/>
                  <a:gd name="T68" fmla="*/ 105 w 123"/>
                  <a:gd name="T69" fmla="*/ 189 h 205"/>
                  <a:gd name="T70" fmla="*/ 94 w 123"/>
                  <a:gd name="T7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05">
                    <a:moveTo>
                      <a:pt x="72" y="199"/>
                    </a:moveTo>
                    <a:cubicBezTo>
                      <a:pt x="114" y="200"/>
                      <a:pt x="123" y="205"/>
                      <a:pt x="123" y="205"/>
                    </a:cubicBezTo>
                    <a:cubicBezTo>
                      <a:pt x="97" y="11"/>
                      <a:pt x="97" y="11"/>
                      <a:pt x="97" y="11"/>
                    </a:cubicBezTo>
                    <a:cubicBezTo>
                      <a:pt x="87" y="1"/>
                      <a:pt x="33" y="0"/>
                      <a:pt x="24" y="11"/>
                    </a:cubicBezTo>
                    <a:cubicBezTo>
                      <a:pt x="0" y="204"/>
                      <a:pt x="0" y="204"/>
                      <a:pt x="0" y="204"/>
                    </a:cubicBezTo>
                    <a:cubicBezTo>
                      <a:pt x="0" y="204"/>
                      <a:pt x="10" y="199"/>
                      <a:pt x="51" y="199"/>
                    </a:cubicBezTo>
                    <a:cubicBezTo>
                      <a:pt x="50" y="197"/>
                      <a:pt x="50" y="197"/>
                      <a:pt x="50" y="197"/>
                    </a:cubicBezTo>
                    <a:cubicBezTo>
                      <a:pt x="50" y="187"/>
                      <a:pt x="55" y="176"/>
                      <a:pt x="61" y="176"/>
                    </a:cubicBezTo>
                    <a:cubicBezTo>
                      <a:pt x="67" y="176"/>
                      <a:pt x="72" y="187"/>
                      <a:pt x="72" y="197"/>
                    </a:cubicBezTo>
                    <a:lnTo>
                      <a:pt x="72" y="199"/>
                    </a:lnTo>
                    <a:close/>
                    <a:moveTo>
                      <a:pt x="10" y="196"/>
                    </a:moveTo>
                    <a:cubicBezTo>
                      <a:pt x="10" y="187"/>
                      <a:pt x="30" y="30"/>
                      <a:pt x="30" y="30"/>
                    </a:cubicBezTo>
                    <a:cubicBezTo>
                      <a:pt x="20" y="188"/>
                      <a:pt x="20" y="188"/>
                      <a:pt x="20" y="188"/>
                    </a:cubicBezTo>
                    <a:cubicBezTo>
                      <a:pt x="20" y="188"/>
                      <a:pt x="33" y="188"/>
                      <a:pt x="42" y="194"/>
                    </a:cubicBezTo>
                    <a:cubicBezTo>
                      <a:pt x="33" y="192"/>
                      <a:pt x="10" y="196"/>
                      <a:pt x="10" y="196"/>
                    </a:cubicBezTo>
                    <a:close/>
                    <a:moveTo>
                      <a:pt x="66" y="139"/>
                    </a:moveTo>
                    <a:cubicBezTo>
                      <a:pt x="66" y="139"/>
                      <a:pt x="66" y="140"/>
                      <a:pt x="66" y="140"/>
                    </a:cubicBezTo>
                    <a:cubicBezTo>
                      <a:pt x="54" y="140"/>
                      <a:pt x="54" y="140"/>
                      <a:pt x="54" y="140"/>
                    </a:cubicBezTo>
                    <a:cubicBezTo>
                      <a:pt x="54" y="140"/>
                      <a:pt x="54" y="139"/>
                      <a:pt x="54" y="139"/>
                    </a:cubicBezTo>
                    <a:cubicBezTo>
                      <a:pt x="54" y="121"/>
                      <a:pt x="54" y="121"/>
                      <a:pt x="54" y="121"/>
                    </a:cubicBezTo>
                    <a:cubicBezTo>
                      <a:pt x="54" y="115"/>
                      <a:pt x="57" y="108"/>
                      <a:pt x="60" y="108"/>
                    </a:cubicBezTo>
                    <a:cubicBezTo>
                      <a:pt x="63" y="108"/>
                      <a:pt x="66" y="115"/>
                      <a:pt x="66" y="121"/>
                    </a:cubicBezTo>
                    <a:lnTo>
                      <a:pt x="66" y="139"/>
                    </a:lnTo>
                    <a:close/>
                    <a:moveTo>
                      <a:pt x="68" y="61"/>
                    </a:moveTo>
                    <a:cubicBezTo>
                      <a:pt x="68" y="62"/>
                      <a:pt x="68" y="62"/>
                      <a:pt x="67" y="62"/>
                    </a:cubicBezTo>
                    <a:cubicBezTo>
                      <a:pt x="56" y="62"/>
                      <a:pt x="56" y="62"/>
                      <a:pt x="56" y="62"/>
                    </a:cubicBezTo>
                    <a:cubicBezTo>
                      <a:pt x="56" y="62"/>
                      <a:pt x="56" y="62"/>
                      <a:pt x="56" y="61"/>
                    </a:cubicBezTo>
                    <a:cubicBezTo>
                      <a:pt x="56" y="44"/>
                      <a:pt x="56" y="44"/>
                      <a:pt x="56" y="44"/>
                    </a:cubicBezTo>
                    <a:cubicBezTo>
                      <a:pt x="56" y="37"/>
                      <a:pt x="59" y="31"/>
                      <a:pt x="62" y="31"/>
                    </a:cubicBezTo>
                    <a:cubicBezTo>
                      <a:pt x="65" y="31"/>
                      <a:pt x="68" y="37"/>
                      <a:pt x="68" y="44"/>
                    </a:cubicBezTo>
                    <a:lnTo>
                      <a:pt x="68" y="61"/>
                    </a:lnTo>
                    <a:close/>
                    <a:moveTo>
                      <a:pt x="94" y="33"/>
                    </a:moveTo>
                    <a:cubicBezTo>
                      <a:pt x="94" y="33"/>
                      <a:pt x="115" y="190"/>
                      <a:pt x="115" y="199"/>
                    </a:cubicBezTo>
                    <a:cubicBezTo>
                      <a:pt x="115" y="199"/>
                      <a:pt x="97" y="192"/>
                      <a:pt x="83" y="194"/>
                    </a:cubicBezTo>
                    <a:cubicBezTo>
                      <a:pt x="89" y="189"/>
                      <a:pt x="105" y="189"/>
                      <a:pt x="105" y="189"/>
                    </a:cubicBezTo>
                    <a:lnTo>
                      <a:pt x="9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2" name="Freeform 16874"/>
              <p:cNvSpPr/>
              <p:nvPr/>
            </p:nvSpPr>
            <p:spPr bwMode="auto">
              <a:xfrm>
                <a:off x="3947" y="2691"/>
                <a:ext cx="351" cy="152"/>
              </a:xfrm>
              <a:custGeom>
                <a:avLst/>
                <a:gdLst>
                  <a:gd name="T0" fmla="*/ 64 w 76"/>
                  <a:gd name="T1" fmla="*/ 7 h 33"/>
                  <a:gd name="T2" fmla="*/ 0 w 76"/>
                  <a:gd name="T3" fmla="*/ 0 h 33"/>
                  <a:gd name="T4" fmla="*/ 9 w 76"/>
                  <a:gd name="T5" fmla="*/ 32 h 33"/>
                  <a:gd name="T6" fmla="*/ 75 w 76"/>
                  <a:gd name="T7" fmla="*/ 33 h 33"/>
                  <a:gd name="T8" fmla="*/ 64 w 76"/>
                  <a:gd name="T9" fmla="*/ 7 h 33"/>
                </a:gdLst>
                <a:ahLst/>
                <a:cxnLst>
                  <a:cxn ang="0">
                    <a:pos x="T0" y="T1"/>
                  </a:cxn>
                  <a:cxn ang="0">
                    <a:pos x="T2" y="T3"/>
                  </a:cxn>
                  <a:cxn ang="0">
                    <a:pos x="T4" y="T5"/>
                  </a:cxn>
                  <a:cxn ang="0">
                    <a:pos x="T6" y="T7"/>
                  </a:cxn>
                  <a:cxn ang="0">
                    <a:pos x="T8" y="T9"/>
                  </a:cxn>
                </a:cxnLst>
                <a:rect l="0" t="0" r="r" b="b"/>
                <a:pathLst>
                  <a:path w="76" h="33">
                    <a:moveTo>
                      <a:pt x="64" y="7"/>
                    </a:moveTo>
                    <a:cubicBezTo>
                      <a:pt x="55" y="5"/>
                      <a:pt x="29" y="2"/>
                      <a:pt x="0" y="0"/>
                    </a:cubicBezTo>
                    <a:cubicBezTo>
                      <a:pt x="2" y="4"/>
                      <a:pt x="8" y="26"/>
                      <a:pt x="9" y="32"/>
                    </a:cubicBezTo>
                    <a:cubicBezTo>
                      <a:pt x="46" y="33"/>
                      <a:pt x="75" y="33"/>
                      <a:pt x="75" y="33"/>
                    </a:cubicBezTo>
                    <a:cubicBezTo>
                      <a:pt x="76" y="18"/>
                      <a:pt x="64" y="7"/>
                      <a:pt x="6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3" name="Freeform 16875"/>
              <p:cNvSpPr/>
              <p:nvPr/>
            </p:nvSpPr>
            <p:spPr bwMode="auto">
              <a:xfrm>
                <a:off x="3374" y="2691"/>
                <a:ext cx="346" cy="152"/>
              </a:xfrm>
              <a:custGeom>
                <a:avLst/>
                <a:gdLst>
                  <a:gd name="T0" fmla="*/ 11 w 75"/>
                  <a:gd name="T1" fmla="*/ 7 h 33"/>
                  <a:gd name="T2" fmla="*/ 1 w 75"/>
                  <a:gd name="T3" fmla="*/ 33 h 33"/>
                  <a:gd name="T4" fmla="*/ 66 w 75"/>
                  <a:gd name="T5" fmla="*/ 32 h 33"/>
                  <a:gd name="T6" fmla="*/ 75 w 75"/>
                  <a:gd name="T7" fmla="*/ 0 h 33"/>
                  <a:gd name="T8" fmla="*/ 11 w 75"/>
                  <a:gd name="T9" fmla="*/ 7 h 33"/>
                </a:gdLst>
                <a:ahLst/>
                <a:cxnLst>
                  <a:cxn ang="0">
                    <a:pos x="T0" y="T1"/>
                  </a:cxn>
                  <a:cxn ang="0">
                    <a:pos x="T2" y="T3"/>
                  </a:cxn>
                  <a:cxn ang="0">
                    <a:pos x="T4" y="T5"/>
                  </a:cxn>
                  <a:cxn ang="0">
                    <a:pos x="T6" y="T7"/>
                  </a:cxn>
                  <a:cxn ang="0">
                    <a:pos x="T8" y="T9"/>
                  </a:cxn>
                </a:cxnLst>
                <a:rect l="0" t="0" r="r" b="b"/>
                <a:pathLst>
                  <a:path w="75" h="33">
                    <a:moveTo>
                      <a:pt x="11" y="7"/>
                    </a:moveTo>
                    <a:cubicBezTo>
                      <a:pt x="11" y="7"/>
                      <a:pt x="0" y="18"/>
                      <a:pt x="1" y="33"/>
                    </a:cubicBezTo>
                    <a:cubicBezTo>
                      <a:pt x="1" y="33"/>
                      <a:pt x="30" y="33"/>
                      <a:pt x="66" y="32"/>
                    </a:cubicBezTo>
                    <a:cubicBezTo>
                      <a:pt x="68" y="26"/>
                      <a:pt x="74" y="5"/>
                      <a:pt x="75" y="0"/>
                    </a:cubicBezTo>
                    <a:cubicBezTo>
                      <a:pt x="47" y="2"/>
                      <a:pt x="21" y="5"/>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4" name="Freeform 16876"/>
              <p:cNvSpPr/>
              <p:nvPr/>
            </p:nvSpPr>
            <p:spPr bwMode="auto">
              <a:xfrm>
                <a:off x="3744" y="2705"/>
                <a:ext cx="180" cy="115"/>
              </a:xfrm>
              <a:custGeom>
                <a:avLst/>
                <a:gdLst>
                  <a:gd name="T0" fmla="*/ 21 w 39"/>
                  <a:gd name="T1" fmla="*/ 0 h 25"/>
                  <a:gd name="T2" fmla="*/ 6 w 39"/>
                  <a:gd name="T3" fmla="*/ 1 h 25"/>
                  <a:gd name="T4" fmla="*/ 0 w 39"/>
                  <a:gd name="T5" fmla="*/ 25 h 25"/>
                  <a:gd name="T6" fmla="*/ 20 w 39"/>
                  <a:gd name="T7" fmla="*/ 25 h 25"/>
                  <a:gd name="T8" fmla="*/ 39 w 39"/>
                  <a:gd name="T9" fmla="*/ 25 h 25"/>
                  <a:gd name="T10" fmla="*/ 34 w 39"/>
                  <a:gd name="T11" fmla="*/ 1 h 25"/>
                  <a:gd name="T12" fmla="*/ 21 w 3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9" h="25">
                    <a:moveTo>
                      <a:pt x="21" y="0"/>
                    </a:moveTo>
                    <a:cubicBezTo>
                      <a:pt x="16" y="0"/>
                      <a:pt x="11" y="1"/>
                      <a:pt x="6" y="1"/>
                    </a:cubicBezTo>
                    <a:cubicBezTo>
                      <a:pt x="5" y="4"/>
                      <a:pt x="1" y="21"/>
                      <a:pt x="0" y="25"/>
                    </a:cubicBezTo>
                    <a:cubicBezTo>
                      <a:pt x="7" y="25"/>
                      <a:pt x="13" y="25"/>
                      <a:pt x="20" y="25"/>
                    </a:cubicBezTo>
                    <a:cubicBezTo>
                      <a:pt x="27" y="25"/>
                      <a:pt x="33" y="25"/>
                      <a:pt x="39" y="25"/>
                    </a:cubicBezTo>
                    <a:cubicBezTo>
                      <a:pt x="38" y="21"/>
                      <a:pt x="34" y="4"/>
                      <a:pt x="34" y="1"/>
                    </a:cubicBezTo>
                    <a:cubicBezTo>
                      <a:pt x="30" y="1"/>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5" name="Freeform 16877"/>
              <p:cNvSpPr>
                <a:spLocks noEditPoints="1"/>
              </p:cNvSpPr>
              <p:nvPr/>
            </p:nvSpPr>
            <p:spPr bwMode="auto">
              <a:xfrm>
                <a:off x="3679" y="1229"/>
                <a:ext cx="314" cy="212"/>
              </a:xfrm>
              <a:custGeom>
                <a:avLst/>
                <a:gdLst>
                  <a:gd name="T0" fmla="*/ 0 w 68"/>
                  <a:gd name="T1" fmla="*/ 10 h 46"/>
                  <a:gd name="T2" fmla="*/ 0 w 68"/>
                  <a:gd name="T3" fmla="*/ 46 h 46"/>
                  <a:gd name="T4" fmla="*/ 33 w 68"/>
                  <a:gd name="T5" fmla="*/ 43 h 46"/>
                  <a:gd name="T6" fmla="*/ 68 w 68"/>
                  <a:gd name="T7" fmla="*/ 46 h 46"/>
                  <a:gd name="T8" fmla="*/ 68 w 68"/>
                  <a:gd name="T9" fmla="*/ 10 h 46"/>
                  <a:gd name="T10" fmla="*/ 35 w 68"/>
                  <a:gd name="T11" fmla="*/ 0 h 46"/>
                  <a:gd name="T12" fmla="*/ 0 w 68"/>
                  <a:gd name="T13" fmla="*/ 10 h 46"/>
                  <a:gd name="T14" fmla="*/ 45 w 68"/>
                  <a:gd name="T15" fmla="*/ 21 h 46"/>
                  <a:gd name="T16" fmla="*/ 34 w 68"/>
                  <a:gd name="T17" fmla="*/ 32 h 46"/>
                  <a:gd name="T18" fmla="*/ 23 w 68"/>
                  <a:gd name="T19" fmla="*/ 21 h 46"/>
                  <a:gd name="T20" fmla="*/ 34 w 68"/>
                  <a:gd name="T21" fmla="*/ 10 h 46"/>
                  <a:gd name="T22" fmla="*/ 45 w 68"/>
                  <a:gd name="T23"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46">
                    <a:moveTo>
                      <a:pt x="0" y="10"/>
                    </a:moveTo>
                    <a:cubicBezTo>
                      <a:pt x="0" y="46"/>
                      <a:pt x="0" y="46"/>
                      <a:pt x="0" y="46"/>
                    </a:cubicBezTo>
                    <a:cubicBezTo>
                      <a:pt x="0" y="46"/>
                      <a:pt x="16" y="43"/>
                      <a:pt x="33" y="43"/>
                    </a:cubicBezTo>
                    <a:cubicBezTo>
                      <a:pt x="50" y="44"/>
                      <a:pt x="68" y="46"/>
                      <a:pt x="68" y="46"/>
                    </a:cubicBezTo>
                    <a:cubicBezTo>
                      <a:pt x="68" y="10"/>
                      <a:pt x="68" y="10"/>
                      <a:pt x="68" y="10"/>
                    </a:cubicBezTo>
                    <a:cubicBezTo>
                      <a:pt x="61" y="3"/>
                      <a:pt x="47" y="1"/>
                      <a:pt x="35" y="0"/>
                    </a:cubicBezTo>
                    <a:cubicBezTo>
                      <a:pt x="20" y="0"/>
                      <a:pt x="9" y="4"/>
                      <a:pt x="0" y="10"/>
                    </a:cubicBezTo>
                    <a:close/>
                    <a:moveTo>
                      <a:pt x="45" y="21"/>
                    </a:moveTo>
                    <a:cubicBezTo>
                      <a:pt x="45" y="27"/>
                      <a:pt x="40" y="32"/>
                      <a:pt x="34" y="32"/>
                    </a:cubicBezTo>
                    <a:cubicBezTo>
                      <a:pt x="28" y="32"/>
                      <a:pt x="23" y="27"/>
                      <a:pt x="23" y="21"/>
                    </a:cubicBezTo>
                    <a:cubicBezTo>
                      <a:pt x="23" y="15"/>
                      <a:pt x="28" y="10"/>
                      <a:pt x="34" y="10"/>
                    </a:cubicBezTo>
                    <a:cubicBezTo>
                      <a:pt x="40" y="10"/>
                      <a:pt x="45" y="15"/>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6" name="Freeform 16878"/>
              <p:cNvSpPr>
                <a:spLocks noEditPoints="1"/>
              </p:cNvSpPr>
              <p:nvPr/>
            </p:nvSpPr>
            <p:spPr bwMode="auto">
              <a:xfrm>
                <a:off x="3882" y="2576"/>
                <a:ext cx="314" cy="120"/>
              </a:xfrm>
              <a:custGeom>
                <a:avLst/>
                <a:gdLst>
                  <a:gd name="T0" fmla="*/ 66 w 68"/>
                  <a:gd name="T1" fmla="*/ 10 h 26"/>
                  <a:gd name="T2" fmla="*/ 1 w 68"/>
                  <a:gd name="T3" fmla="*/ 0 h 26"/>
                  <a:gd name="T4" fmla="*/ 1 w 68"/>
                  <a:gd name="T5" fmla="*/ 20 h 26"/>
                  <a:gd name="T6" fmla="*/ 0 w 68"/>
                  <a:gd name="T7" fmla="*/ 21 h 26"/>
                  <a:gd name="T8" fmla="*/ 68 w 68"/>
                  <a:gd name="T9" fmla="*/ 26 h 26"/>
                  <a:gd name="T10" fmla="*/ 66 w 68"/>
                  <a:gd name="T11" fmla="*/ 10 h 26"/>
                  <a:gd name="T12" fmla="*/ 21 w 68"/>
                  <a:gd name="T13" fmla="*/ 14 h 26"/>
                  <a:gd name="T14" fmla="*/ 21 w 68"/>
                  <a:gd name="T15" fmla="*/ 9 h 26"/>
                  <a:gd name="T16" fmla="*/ 61 w 68"/>
                  <a:gd name="T17" fmla="*/ 15 h 26"/>
                  <a:gd name="T18" fmla="*/ 61 w 68"/>
                  <a:gd name="T19" fmla="*/ 19 h 26"/>
                  <a:gd name="T20" fmla="*/ 21 w 68"/>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26">
                    <a:moveTo>
                      <a:pt x="66" y="10"/>
                    </a:moveTo>
                    <a:cubicBezTo>
                      <a:pt x="54" y="5"/>
                      <a:pt x="28" y="1"/>
                      <a:pt x="1" y="0"/>
                    </a:cubicBezTo>
                    <a:cubicBezTo>
                      <a:pt x="1" y="20"/>
                      <a:pt x="1" y="20"/>
                      <a:pt x="1" y="20"/>
                    </a:cubicBezTo>
                    <a:cubicBezTo>
                      <a:pt x="1" y="20"/>
                      <a:pt x="0" y="20"/>
                      <a:pt x="0" y="21"/>
                    </a:cubicBezTo>
                    <a:cubicBezTo>
                      <a:pt x="41" y="22"/>
                      <a:pt x="68" y="26"/>
                      <a:pt x="68" y="26"/>
                    </a:cubicBezTo>
                    <a:lnTo>
                      <a:pt x="66" y="10"/>
                    </a:lnTo>
                    <a:close/>
                    <a:moveTo>
                      <a:pt x="21" y="14"/>
                    </a:moveTo>
                    <a:cubicBezTo>
                      <a:pt x="21" y="9"/>
                      <a:pt x="21" y="9"/>
                      <a:pt x="21" y="9"/>
                    </a:cubicBezTo>
                    <a:cubicBezTo>
                      <a:pt x="21" y="9"/>
                      <a:pt x="47" y="10"/>
                      <a:pt x="61" y="15"/>
                    </a:cubicBezTo>
                    <a:cubicBezTo>
                      <a:pt x="61" y="19"/>
                      <a:pt x="61" y="19"/>
                      <a:pt x="61" y="19"/>
                    </a:cubicBezTo>
                    <a:cubicBezTo>
                      <a:pt x="61" y="19"/>
                      <a:pt x="37" y="14"/>
                      <a:pt x="2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7" name="Freeform 16879"/>
              <p:cNvSpPr>
                <a:spLocks noEditPoints="1"/>
              </p:cNvSpPr>
              <p:nvPr/>
            </p:nvSpPr>
            <p:spPr bwMode="auto">
              <a:xfrm>
                <a:off x="3476" y="2576"/>
                <a:ext cx="309" cy="120"/>
              </a:xfrm>
              <a:custGeom>
                <a:avLst/>
                <a:gdLst>
                  <a:gd name="T0" fmla="*/ 2 w 67"/>
                  <a:gd name="T1" fmla="*/ 10 h 26"/>
                  <a:gd name="T2" fmla="*/ 0 w 67"/>
                  <a:gd name="T3" fmla="*/ 26 h 26"/>
                  <a:gd name="T4" fmla="*/ 67 w 67"/>
                  <a:gd name="T5" fmla="*/ 20 h 26"/>
                  <a:gd name="T6" fmla="*/ 67 w 67"/>
                  <a:gd name="T7" fmla="*/ 20 h 26"/>
                  <a:gd name="T8" fmla="*/ 67 w 67"/>
                  <a:gd name="T9" fmla="*/ 0 h 26"/>
                  <a:gd name="T10" fmla="*/ 2 w 67"/>
                  <a:gd name="T11" fmla="*/ 10 h 26"/>
                  <a:gd name="T12" fmla="*/ 9 w 67"/>
                  <a:gd name="T13" fmla="*/ 18 h 26"/>
                  <a:gd name="T14" fmla="*/ 9 w 67"/>
                  <a:gd name="T15" fmla="*/ 14 h 26"/>
                  <a:gd name="T16" fmla="*/ 49 w 67"/>
                  <a:gd name="T17" fmla="*/ 8 h 26"/>
                  <a:gd name="T18" fmla="*/ 49 w 67"/>
                  <a:gd name="T19" fmla="*/ 13 h 26"/>
                  <a:gd name="T20" fmla="*/ 9 w 67"/>
                  <a:gd name="T2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26">
                    <a:moveTo>
                      <a:pt x="2" y="10"/>
                    </a:moveTo>
                    <a:cubicBezTo>
                      <a:pt x="0" y="26"/>
                      <a:pt x="0" y="26"/>
                      <a:pt x="0" y="26"/>
                    </a:cubicBezTo>
                    <a:cubicBezTo>
                      <a:pt x="0" y="26"/>
                      <a:pt x="26" y="20"/>
                      <a:pt x="67" y="20"/>
                    </a:cubicBezTo>
                    <a:cubicBezTo>
                      <a:pt x="67" y="20"/>
                      <a:pt x="67" y="20"/>
                      <a:pt x="67" y="20"/>
                    </a:cubicBezTo>
                    <a:cubicBezTo>
                      <a:pt x="67" y="0"/>
                      <a:pt x="67" y="0"/>
                      <a:pt x="67" y="0"/>
                    </a:cubicBezTo>
                    <a:cubicBezTo>
                      <a:pt x="41" y="1"/>
                      <a:pt x="16" y="4"/>
                      <a:pt x="2" y="10"/>
                    </a:cubicBezTo>
                    <a:close/>
                    <a:moveTo>
                      <a:pt x="9" y="18"/>
                    </a:moveTo>
                    <a:cubicBezTo>
                      <a:pt x="9" y="14"/>
                      <a:pt x="9" y="14"/>
                      <a:pt x="9" y="14"/>
                    </a:cubicBezTo>
                    <a:cubicBezTo>
                      <a:pt x="23" y="9"/>
                      <a:pt x="49" y="8"/>
                      <a:pt x="49" y="8"/>
                    </a:cubicBezTo>
                    <a:cubicBezTo>
                      <a:pt x="49" y="13"/>
                      <a:pt x="49" y="13"/>
                      <a:pt x="49" y="13"/>
                    </a:cubicBezTo>
                    <a:cubicBezTo>
                      <a:pt x="33" y="13"/>
                      <a:pt x="9"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8" name="Freeform 16880"/>
              <p:cNvSpPr/>
              <p:nvPr/>
            </p:nvSpPr>
            <p:spPr bwMode="auto">
              <a:xfrm>
                <a:off x="3656" y="806"/>
                <a:ext cx="356" cy="295"/>
              </a:xfrm>
              <a:custGeom>
                <a:avLst/>
                <a:gdLst>
                  <a:gd name="T0" fmla="*/ 39 w 77"/>
                  <a:gd name="T1" fmla="*/ 59 h 64"/>
                  <a:gd name="T2" fmla="*/ 77 w 77"/>
                  <a:gd name="T3" fmla="*/ 64 h 64"/>
                  <a:gd name="T4" fmla="*/ 46 w 77"/>
                  <a:gd name="T5" fmla="*/ 35 h 64"/>
                  <a:gd name="T6" fmla="*/ 46 w 77"/>
                  <a:gd name="T7" fmla="*/ 34 h 64"/>
                  <a:gd name="T8" fmla="*/ 41 w 77"/>
                  <a:gd name="T9" fmla="*/ 27 h 64"/>
                  <a:gd name="T10" fmla="*/ 39 w 77"/>
                  <a:gd name="T11" fmla="*/ 0 h 64"/>
                  <a:gd name="T12" fmla="*/ 36 w 77"/>
                  <a:gd name="T13" fmla="*/ 27 h 64"/>
                  <a:gd name="T14" fmla="*/ 32 w 77"/>
                  <a:gd name="T15" fmla="*/ 34 h 64"/>
                  <a:gd name="T16" fmla="*/ 32 w 77"/>
                  <a:gd name="T17" fmla="*/ 35 h 64"/>
                  <a:gd name="T18" fmla="*/ 0 w 77"/>
                  <a:gd name="T19" fmla="*/ 64 h 64"/>
                  <a:gd name="T20" fmla="*/ 39 w 77"/>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64">
                    <a:moveTo>
                      <a:pt x="39" y="59"/>
                    </a:moveTo>
                    <a:cubicBezTo>
                      <a:pt x="61" y="59"/>
                      <a:pt x="77" y="64"/>
                      <a:pt x="77" y="64"/>
                    </a:cubicBezTo>
                    <a:cubicBezTo>
                      <a:pt x="73" y="42"/>
                      <a:pt x="56" y="36"/>
                      <a:pt x="46" y="35"/>
                    </a:cubicBezTo>
                    <a:cubicBezTo>
                      <a:pt x="46" y="35"/>
                      <a:pt x="46" y="34"/>
                      <a:pt x="46" y="34"/>
                    </a:cubicBezTo>
                    <a:cubicBezTo>
                      <a:pt x="46" y="31"/>
                      <a:pt x="44" y="28"/>
                      <a:pt x="41" y="27"/>
                    </a:cubicBezTo>
                    <a:cubicBezTo>
                      <a:pt x="41" y="14"/>
                      <a:pt x="40" y="0"/>
                      <a:pt x="39" y="0"/>
                    </a:cubicBezTo>
                    <a:cubicBezTo>
                      <a:pt x="37" y="0"/>
                      <a:pt x="36" y="14"/>
                      <a:pt x="36" y="27"/>
                    </a:cubicBezTo>
                    <a:cubicBezTo>
                      <a:pt x="34" y="28"/>
                      <a:pt x="32" y="31"/>
                      <a:pt x="32" y="34"/>
                    </a:cubicBezTo>
                    <a:cubicBezTo>
                      <a:pt x="32" y="34"/>
                      <a:pt x="32" y="35"/>
                      <a:pt x="32" y="35"/>
                    </a:cubicBezTo>
                    <a:cubicBezTo>
                      <a:pt x="22" y="36"/>
                      <a:pt x="5" y="42"/>
                      <a:pt x="0" y="64"/>
                    </a:cubicBezTo>
                    <a:cubicBezTo>
                      <a:pt x="0" y="64"/>
                      <a:pt x="16" y="58"/>
                      <a:pt x="39"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9" name="Freeform 16881"/>
              <p:cNvSpPr/>
              <p:nvPr/>
            </p:nvSpPr>
            <p:spPr bwMode="auto">
              <a:xfrm>
                <a:off x="3600" y="1091"/>
                <a:ext cx="467" cy="138"/>
              </a:xfrm>
              <a:custGeom>
                <a:avLst/>
                <a:gdLst>
                  <a:gd name="T0" fmla="*/ 18 w 101"/>
                  <a:gd name="T1" fmla="*/ 30 h 30"/>
                  <a:gd name="T2" fmla="*/ 51 w 101"/>
                  <a:gd name="T3" fmla="*/ 25 h 30"/>
                  <a:gd name="T4" fmla="*/ 84 w 101"/>
                  <a:gd name="T5" fmla="*/ 30 h 30"/>
                  <a:gd name="T6" fmla="*/ 98 w 101"/>
                  <a:gd name="T7" fmla="*/ 27 h 30"/>
                  <a:gd name="T8" fmla="*/ 101 w 101"/>
                  <a:gd name="T9" fmla="*/ 11 h 30"/>
                  <a:gd name="T10" fmla="*/ 0 w 101"/>
                  <a:gd name="T11" fmla="*/ 11 h 30"/>
                  <a:gd name="T12" fmla="*/ 4 w 101"/>
                  <a:gd name="T13" fmla="*/ 27 h 30"/>
                  <a:gd name="T14" fmla="*/ 18 w 10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0">
                    <a:moveTo>
                      <a:pt x="18" y="30"/>
                    </a:moveTo>
                    <a:cubicBezTo>
                      <a:pt x="18" y="30"/>
                      <a:pt x="31" y="25"/>
                      <a:pt x="51" y="25"/>
                    </a:cubicBezTo>
                    <a:cubicBezTo>
                      <a:pt x="71" y="26"/>
                      <a:pt x="84" y="30"/>
                      <a:pt x="84" y="30"/>
                    </a:cubicBezTo>
                    <a:cubicBezTo>
                      <a:pt x="98" y="27"/>
                      <a:pt x="98" y="27"/>
                      <a:pt x="98" y="27"/>
                    </a:cubicBezTo>
                    <a:cubicBezTo>
                      <a:pt x="101" y="11"/>
                      <a:pt x="101" y="11"/>
                      <a:pt x="101" y="11"/>
                    </a:cubicBezTo>
                    <a:cubicBezTo>
                      <a:pt x="78" y="0"/>
                      <a:pt x="24" y="0"/>
                      <a:pt x="0" y="11"/>
                    </a:cubicBezTo>
                    <a:cubicBezTo>
                      <a:pt x="4" y="27"/>
                      <a:pt x="4" y="27"/>
                      <a:pt x="4" y="27"/>
                    </a:cubicBezTo>
                    <a:lnTo>
                      <a:pt x="1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60" name="Freeform 16882"/>
              <p:cNvSpPr>
                <a:spLocks noEditPoints="1"/>
              </p:cNvSpPr>
              <p:nvPr/>
            </p:nvSpPr>
            <p:spPr bwMode="auto">
              <a:xfrm>
                <a:off x="3531" y="1427"/>
                <a:ext cx="610" cy="234"/>
              </a:xfrm>
              <a:custGeom>
                <a:avLst/>
                <a:gdLst>
                  <a:gd name="T0" fmla="*/ 1 w 132"/>
                  <a:gd name="T1" fmla="*/ 17 h 51"/>
                  <a:gd name="T2" fmla="*/ 4 w 132"/>
                  <a:gd name="T3" fmla="*/ 22 h 51"/>
                  <a:gd name="T4" fmla="*/ 9 w 132"/>
                  <a:gd name="T5" fmla="*/ 21 h 51"/>
                  <a:gd name="T6" fmla="*/ 9 w 132"/>
                  <a:gd name="T7" fmla="*/ 35 h 51"/>
                  <a:gd name="T8" fmla="*/ 9 w 132"/>
                  <a:gd name="T9" fmla="*/ 36 h 51"/>
                  <a:gd name="T10" fmla="*/ 3 w 132"/>
                  <a:gd name="T11" fmla="*/ 40 h 51"/>
                  <a:gd name="T12" fmla="*/ 7 w 132"/>
                  <a:gd name="T13" fmla="*/ 46 h 51"/>
                  <a:gd name="T14" fmla="*/ 25 w 132"/>
                  <a:gd name="T15" fmla="*/ 51 h 51"/>
                  <a:gd name="T16" fmla="*/ 66 w 132"/>
                  <a:gd name="T17" fmla="*/ 43 h 51"/>
                  <a:gd name="T18" fmla="*/ 107 w 132"/>
                  <a:gd name="T19" fmla="*/ 51 h 51"/>
                  <a:gd name="T20" fmla="*/ 125 w 132"/>
                  <a:gd name="T21" fmla="*/ 46 h 51"/>
                  <a:gd name="T22" fmla="*/ 128 w 132"/>
                  <a:gd name="T23" fmla="*/ 40 h 51"/>
                  <a:gd name="T24" fmla="*/ 123 w 132"/>
                  <a:gd name="T25" fmla="*/ 36 h 51"/>
                  <a:gd name="T26" fmla="*/ 123 w 132"/>
                  <a:gd name="T27" fmla="*/ 35 h 51"/>
                  <a:gd name="T28" fmla="*/ 123 w 132"/>
                  <a:gd name="T29" fmla="*/ 21 h 51"/>
                  <a:gd name="T30" fmla="*/ 128 w 132"/>
                  <a:gd name="T31" fmla="*/ 22 h 51"/>
                  <a:gd name="T32" fmla="*/ 131 w 132"/>
                  <a:gd name="T33" fmla="*/ 17 h 51"/>
                  <a:gd name="T34" fmla="*/ 1 w 132"/>
                  <a:gd name="T35" fmla="*/ 17 h 51"/>
                  <a:gd name="T36" fmla="*/ 24 w 132"/>
                  <a:gd name="T37" fmla="*/ 30 h 51"/>
                  <a:gd name="T38" fmla="*/ 14 w 132"/>
                  <a:gd name="T39" fmla="*/ 34 h 51"/>
                  <a:gd name="T40" fmla="*/ 14 w 132"/>
                  <a:gd name="T41" fmla="*/ 19 h 51"/>
                  <a:gd name="T42" fmla="*/ 24 w 132"/>
                  <a:gd name="T43" fmla="*/ 16 h 51"/>
                  <a:gd name="T44" fmla="*/ 24 w 132"/>
                  <a:gd name="T45" fmla="*/ 30 h 51"/>
                  <a:gd name="T46" fmla="*/ 49 w 132"/>
                  <a:gd name="T47" fmla="*/ 26 h 51"/>
                  <a:gd name="T48" fmla="*/ 30 w 132"/>
                  <a:gd name="T49" fmla="*/ 29 h 51"/>
                  <a:gd name="T50" fmla="*/ 30 w 132"/>
                  <a:gd name="T51" fmla="*/ 15 h 51"/>
                  <a:gd name="T52" fmla="*/ 49 w 132"/>
                  <a:gd name="T53" fmla="*/ 13 h 51"/>
                  <a:gd name="T54" fmla="*/ 49 w 132"/>
                  <a:gd name="T55" fmla="*/ 26 h 51"/>
                  <a:gd name="T56" fmla="*/ 77 w 132"/>
                  <a:gd name="T57" fmla="*/ 26 h 51"/>
                  <a:gd name="T58" fmla="*/ 54 w 132"/>
                  <a:gd name="T59" fmla="*/ 26 h 51"/>
                  <a:gd name="T60" fmla="*/ 54 w 132"/>
                  <a:gd name="T61" fmla="*/ 13 h 51"/>
                  <a:gd name="T62" fmla="*/ 77 w 132"/>
                  <a:gd name="T63" fmla="*/ 13 h 51"/>
                  <a:gd name="T64" fmla="*/ 77 w 132"/>
                  <a:gd name="T65" fmla="*/ 26 h 51"/>
                  <a:gd name="T66" fmla="*/ 102 w 132"/>
                  <a:gd name="T67" fmla="*/ 29 h 51"/>
                  <a:gd name="T68" fmla="*/ 83 w 132"/>
                  <a:gd name="T69" fmla="*/ 26 h 51"/>
                  <a:gd name="T70" fmla="*/ 83 w 132"/>
                  <a:gd name="T71" fmla="*/ 13 h 51"/>
                  <a:gd name="T72" fmla="*/ 102 w 132"/>
                  <a:gd name="T73" fmla="*/ 15 h 51"/>
                  <a:gd name="T74" fmla="*/ 102 w 132"/>
                  <a:gd name="T75" fmla="*/ 29 h 51"/>
                  <a:gd name="T76" fmla="*/ 117 w 132"/>
                  <a:gd name="T77" fmla="*/ 34 h 51"/>
                  <a:gd name="T78" fmla="*/ 107 w 132"/>
                  <a:gd name="T79" fmla="*/ 30 h 51"/>
                  <a:gd name="T80" fmla="*/ 107 w 132"/>
                  <a:gd name="T81" fmla="*/ 16 h 51"/>
                  <a:gd name="T82" fmla="*/ 117 w 132"/>
                  <a:gd name="T83" fmla="*/ 19 h 51"/>
                  <a:gd name="T84" fmla="*/ 117 w 132"/>
                  <a:gd name="T85"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51">
                    <a:moveTo>
                      <a:pt x="1" y="17"/>
                    </a:moveTo>
                    <a:cubicBezTo>
                      <a:pt x="1" y="17"/>
                      <a:pt x="0" y="23"/>
                      <a:pt x="4" y="22"/>
                    </a:cubicBezTo>
                    <a:cubicBezTo>
                      <a:pt x="5" y="22"/>
                      <a:pt x="6" y="22"/>
                      <a:pt x="9" y="21"/>
                    </a:cubicBezTo>
                    <a:cubicBezTo>
                      <a:pt x="9" y="35"/>
                      <a:pt x="9" y="35"/>
                      <a:pt x="9" y="35"/>
                    </a:cubicBezTo>
                    <a:cubicBezTo>
                      <a:pt x="9" y="35"/>
                      <a:pt x="9" y="36"/>
                      <a:pt x="9" y="36"/>
                    </a:cubicBezTo>
                    <a:cubicBezTo>
                      <a:pt x="7" y="38"/>
                      <a:pt x="5" y="39"/>
                      <a:pt x="3" y="40"/>
                    </a:cubicBezTo>
                    <a:cubicBezTo>
                      <a:pt x="3" y="40"/>
                      <a:pt x="3" y="44"/>
                      <a:pt x="7" y="46"/>
                    </a:cubicBezTo>
                    <a:cubicBezTo>
                      <a:pt x="10" y="48"/>
                      <a:pt x="25" y="51"/>
                      <a:pt x="25" y="51"/>
                    </a:cubicBezTo>
                    <a:cubicBezTo>
                      <a:pt x="25" y="51"/>
                      <a:pt x="39" y="43"/>
                      <a:pt x="66" y="43"/>
                    </a:cubicBezTo>
                    <a:cubicBezTo>
                      <a:pt x="95" y="44"/>
                      <a:pt x="107" y="51"/>
                      <a:pt x="107" y="51"/>
                    </a:cubicBezTo>
                    <a:cubicBezTo>
                      <a:pt x="107" y="51"/>
                      <a:pt x="121" y="48"/>
                      <a:pt x="125" y="46"/>
                    </a:cubicBezTo>
                    <a:cubicBezTo>
                      <a:pt x="129" y="44"/>
                      <a:pt x="128" y="40"/>
                      <a:pt x="128" y="40"/>
                    </a:cubicBezTo>
                    <a:cubicBezTo>
                      <a:pt x="127" y="39"/>
                      <a:pt x="125" y="38"/>
                      <a:pt x="123" y="36"/>
                    </a:cubicBezTo>
                    <a:cubicBezTo>
                      <a:pt x="123" y="36"/>
                      <a:pt x="123" y="35"/>
                      <a:pt x="123" y="35"/>
                    </a:cubicBezTo>
                    <a:cubicBezTo>
                      <a:pt x="123" y="21"/>
                      <a:pt x="123" y="21"/>
                      <a:pt x="123" y="21"/>
                    </a:cubicBezTo>
                    <a:cubicBezTo>
                      <a:pt x="125" y="22"/>
                      <a:pt x="127" y="22"/>
                      <a:pt x="128" y="22"/>
                    </a:cubicBezTo>
                    <a:cubicBezTo>
                      <a:pt x="132" y="23"/>
                      <a:pt x="131" y="17"/>
                      <a:pt x="131" y="17"/>
                    </a:cubicBezTo>
                    <a:cubicBezTo>
                      <a:pt x="103" y="0"/>
                      <a:pt x="29" y="0"/>
                      <a:pt x="1" y="17"/>
                    </a:cubicBezTo>
                    <a:close/>
                    <a:moveTo>
                      <a:pt x="24" y="30"/>
                    </a:moveTo>
                    <a:cubicBezTo>
                      <a:pt x="21" y="31"/>
                      <a:pt x="18" y="32"/>
                      <a:pt x="14" y="34"/>
                    </a:cubicBezTo>
                    <a:cubicBezTo>
                      <a:pt x="14" y="19"/>
                      <a:pt x="14" y="19"/>
                      <a:pt x="14" y="19"/>
                    </a:cubicBezTo>
                    <a:cubicBezTo>
                      <a:pt x="17" y="18"/>
                      <a:pt x="21" y="17"/>
                      <a:pt x="24" y="16"/>
                    </a:cubicBezTo>
                    <a:lnTo>
                      <a:pt x="24" y="30"/>
                    </a:lnTo>
                    <a:close/>
                    <a:moveTo>
                      <a:pt x="49" y="26"/>
                    </a:moveTo>
                    <a:cubicBezTo>
                      <a:pt x="43" y="27"/>
                      <a:pt x="37" y="27"/>
                      <a:pt x="30" y="29"/>
                    </a:cubicBezTo>
                    <a:cubicBezTo>
                      <a:pt x="30" y="15"/>
                      <a:pt x="30" y="15"/>
                      <a:pt x="30" y="15"/>
                    </a:cubicBezTo>
                    <a:cubicBezTo>
                      <a:pt x="36" y="14"/>
                      <a:pt x="42" y="13"/>
                      <a:pt x="49" y="13"/>
                    </a:cubicBezTo>
                    <a:lnTo>
                      <a:pt x="49" y="26"/>
                    </a:lnTo>
                    <a:close/>
                    <a:moveTo>
                      <a:pt x="77" y="26"/>
                    </a:moveTo>
                    <a:cubicBezTo>
                      <a:pt x="70" y="24"/>
                      <a:pt x="62" y="25"/>
                      <a:pt x="54" y="26"/>
                    </a:cubicBezTo>
                    <a:cubicBezTo>
                      <a:pt x="54" y="13"/>
                      <a:pt x="54" y="13"/>
                      <a:pt x="54" y="13"/>
                    </a:cubicBezTo>
                    <a:cubicBezTo>
                      <a:pt x="62" y="12"/>
                      <a:pt x="70" y="12"/>
                      <a:pt x="77" y="13"/>
                    </a:cubicBezTo>
                    <a:lnTo>
                      <a:pt x="77" y="26"/>
                    </a:lnTo>
                    <a:close/>
                    <a:moveTo>
                      <a:pt x="102" y="29"/>
                    </a:moveTo>
                    <a:cubicBezTo>
                      <a:pt x="95" y="27"/>
                      <a:pt x="89" y="27"/>
                      <a:pt x="83" y="26"/>
                    </a:cubicBezTo>
                    <a:cubicBezTo>
                      <a:pt x="83" y="13"/>
                      <a:pt x="83" y="13"/>
                      <a:pt x="83" y="13"/>
                    </a:cubicBezTo>
                    <a:cubicBezTo>
                      <a:pt x="90" y="13"/>
                      <a:pt x="96" y="14"/>
                      <a:pt x="102" y="15"/>
                    </a:cubicBezTo>
                    <a:lnTo>
                      <a:pt x="102" y="29"/>
                    </a:lnTo>
                    <a:close/>
                    <a:moveTo>
                      <a:pt x="117" y="34"/>
                    </a:moveTo>
                    <a:cubicBezTo>
                      <a:pt x="114" y="32"/>
                      <a:pt x="111" y="31"/>
                      <a:pt x="107" y="30"/>
                    </a:cubicBezTo>
                    <a:cubicBezTo>
                      <a:pt x="107" y="16"/>
                      <a:pt x="107" y="16"/>
                      <a:pt x="107" y="16"/>
                    </a:cubicBezTo>
                    <a:cubicBezTo>
                      <a:pt x="111" y="17"/>
                      <a:pt x="114" y="18"/>
                      <a:pt x="117" y="19"/>
                    </a:cubicBezTo>
                    <a:lnTo>
                      <a:pt x="117"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61" name="Freeform 16883"/>
              <p:cNvSpPr/>
              <p:nvPr/>
            </p:nvSpPr>
            <p:spPr bwMode="auto">
              <a:xfrm>
                <a:off x="3282" y="1257"/>
                <a:ext cx="369" cy="156"/>
              </a:xfrm>
              <a:custGeom>
                <a:avLst/>
                <a:gdLst>
                  <a:gd name="T0" fmla="*/ 61 w 80"/>
                  <a:gd name="T1" fmla="*/ 22 h 34"/>
                  <a:gd name="T2" fmla="*/ 22 w 80"/>
                  <a:gd name="T3" fmla="*/ 34 h 34"/>
                  <a:gd name="T4" fmla="*/ 80 w 80"/>
                  <a:gd name="T5" fmla="*/ 24 h 34"/>
                  <a:gd name="T6" fmla="*/ 80 w 80"/>
                  <a:gd name="T7" fmla="*/ 11 h 34"/>
                  <a:gd name="T8" fmla="*/ 29 w 80"/>
                  <a:gd name="T9" fmla="*/ 0 h 34"/>
                  <a:gd name="T10" fmla="*/ 63 w 80"/>
                  <a:gd name="T11" fmla="*/ 14 h 34"/>
                  <a:gd name="T12" fmla="*/ 0 w 80"/>
                  <a:gd name="T13" fmla="*/ 16 h 34"/>
                  <a:gd name="T14" fmla="*/ 61 w 80"/>
                  <a:gd name="T15" fmla="*/ 2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4">
                    <a:moveTo>
                      <a:pt x="61" y="22"/>
                    </a:moveTo>
                    <a:cubicBezTo>
                      <a:pt x="22" y="34"/>
                      <a:pt x="22" y="34"/>
                      <a:pt x="22" y="34"/>
                    </a:cubicBezTo>
                    <a:cubicBezTo>
                      <a:pt x="80" y="24"/>
                      <a:pt x="80" y="24"/>
                      <a:pt x="80" y="24"/>
                    </a:cubicBezTo>
                    <a:cubicBezTo>
                      <a:pt x="80" y="24"/>
                      <a:pt x="80" y="13"/>
                      <a:pt x="80" y="11"/>
                    </a:cubicBezTo>
                    <a:cubicBezTo>
                      <a:pt x="80" y="9"/>
                      <a:pt x="31" y="1"/>
                      <a:pt x="29" y="0"/>
                    </a:cubicBezTo>
                    <a:cubicBezTo>
                      <a:pt x="63" y="14"/>
                      <a:pt x="63" y="14"/>
                      <a:pt x="63" y="14"/>
                    </a:cubicBezTo>
                    <a:cubicBezTo>
                      <a:pt x="46" y="15"/>
                      <a:pt x="0" y="16"/>
                      <a:pt x="0" y="16"/>
                    </a:cubicBezTo>
                    <a:lnTo>
                      <a:pt x="6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62" name="Freeform 16884"/>
              <p:cNvSpPr/>
              <p:nvPr/>
            </p:nvSpPr>
            <p:spPr bwMode="auto">
              <a:xfrm>
                <a:off x="4025" y="1280"/>
                <a:ext cx="370" cy="156"/>
              </a:xfrm>
              <a:custGeom>
                <a:avLst/>
                <a:gdLst>
                  <a:gd name="T0" fmla="*/ 80 w 80"/>
                  <a:gd name="T1" fmla="*/ 16 h 34"/>
                  <a:gd name="T2" fmla="*/ 17 w 80"/>
                  <a:gd name="T3" fmla="*/ 14 h 34"/>
                  <a:gd name="T4" fmla="*/ 51 w 80"/>
                  <a:gd name="T5" fmla="*/ 0 h 34"/>
                  <a:gd name="T6" fmla="*/ 0 w 80"/>
                  <a:gd name="T7" fmla="*/ 11 h 34"/>
                  <a:gd name="T8" fmla="*/ 0 w 80"/>
                  <a:gd name="T9" fmla="*/ 24 h 34"/>
                  <a:gd name="T10" fmla="*/ 58 w 80"/>
                  <a:gd name="T11" fmla="*/ 34 h 34"/>
                  <a:gd name="T12" fmla="*/ 19 w 80"/>
                  <a:gd name="T13" fmla="*/ 22 h 34"/>
                  <a:gd name="T14" fmla="*/ 80 w 80"/>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4">
                    <a:moveTo>
                      <a:pt x="80" y="16"/>
                    </a:moveTo>
                    <a:cubicBezTo>
                      <a:pt x="80" y="16"/>
                      <a:pt x="34" y="14"/>
                      <a:pt x="17" y="14"/>
                    </a:cubicBezTo>
                    <a:cubicBezTo>
                      <a:pt x="51" y="0"/>
                      <a:pt x="51" y="0"/>
                      <a:pt x="51" y="0"/>
                    </a:cubicBezTo>
                    <a:cubicBezTo>
                      <a:pt x="49" y="1"/>
                      <a:pt x="0" y="9"/>
                      <a:pt x="0" y="11"/>
                    </a:cubicBezTo>
                    <a:cubicBezTo>
                      <a:pt x="0" y="12"/>
                      <a:pt x="0" y="24"/>
                      <a:pt x="0" y="24"/>
                    </a:cubicBezTo>
                    <a:cubicBezTo>
                      <a:pt x="58" y="34"/>
                      <a:pt x="58" y="34"/>
                      <a:pt x="58" y="34"/>
                    </a:cubicBezTo>
                    <a:cubicBezTo>
                      <a:pt x="19" y="22"/>
                      <a:pt x="19" y="22"/>
                      <a:pt x="19" y="22"/>
                    </a:cubicBezTo>
                    <a:lnTo>
                      <a:pt x="8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grpSp>
        <p:grpSp>
          <p:nvGrpSpPr>
            <p:cNvPr id="34" name="Group 16872"/>
            <p:cNvGrpSpPr>
              <a:grpSpLocks noChangeAspect="1"/>
            </p:cNvGrpSpPr>
            <p:nvPr/>
          </p:nvGrpSpPr>
          <p:grpSpPr bwMode="auto">
            <a:xfrm>
              <a:off x="7617044" y="2509079"/>
              <a:ext cx="526677" cy="963918"/>
              <a:chOff x="3282" y="806"/>
              <a:chExt cx="1113" cy="2037"/>
            </a:xfrm>
            <a:solidFill>
              <a:sysClr val="window" lastClr="FFFFFF"/>
            </a:solidFill>
          </p:grpSpPr>
          <p:sp>
            <p:nvSpPr>
              <p:cNvPr id="39" name="Freeform 16873"/>
              <p:cNvSpPr>
                <a:spLocks noEditPoints="1"/>
              </p:cNvSpPr>
              <p:nvPr/>
            </p:nvSpPr>
            <p:spPr bwMode="auto">
              <a:xfrm>
                <a:off x="3554" y="1634"/>
                <a:ext cx="568" cy="942"/>
              </a:xfrm>
              <a:custGeom>
                <a:avLst/>
                <a:gdLst>
                  <a:gd name="T0" fmla="*/ 72 w 123"/>
                  <a:gd name="T1" fmla="*/ 199 h 205"/>
                  <a:gd name="T2" fmla="*/ 123 w 123"/>
                  <a:gd name="T3" fmla="*/ 205 h 205"/>
                  <a:gd name="T4" fmla="*/ 97 w 123"/>
                  <a:gd name="T5" fmla="*/ 11 h 205"/>
                  <a:gd name="T6" fmla="*/ 24 w 123"/>
                  <a:gd name="T7" fmla="*/ 11 h 205"/>
                  <a:gd name="T8" fmla="*/ 0 w 123"/>
                  <a:gd name="T9" fmla="*/ 204 h 205"/>
                  <a:gd name="T10" fmla="*/ 51 w 123"/>
                  <a:gd name="T11" fmla="*/ 199 h 205"/>
                  <a:gd name="T12" fmla="*/ 50 w 123"/>
                  <a:gd name="T13" fmla="*/ 197 h 205"/>
                  <a:gd name="T14" fmla="*/ 61 w 123"/>
                  <a:gd name="T15" fmla="*/ 176 h 205"/>
                  <a:gd name="T16" fmla="*/ 72 w 123"/>
                  <a:gd name="T17" fmla="*/ 197 h 205"/>
                  <a:gd name="T18" fmla="*/ 72 w 123"/>
                  <a:gd name="T19" fmla="*/ 199 h 205"/>
                  <a:gd name="T20" fmla="*/ 10 w 123"/>
                  <a:gd name="T21" fmla="*/ 196 h 205"/>
                  <a:gd name="T22" fmla="*/ 30 w 123"/>
                  <a:gd name="T23" fmla="*/ 30 h 205"/>
                  <a:gd name="T24" fmla="*/ 20 w 123"/>
                  <a:gd name="T25" fmla="*/ 188 h 205"/>
                  <a:gd name="T26" fmla="*/ 42 w 123"/>
                  <a:gd name="T27" fmla="*/ 194 h 205"/>
                  <a:gd name="T28" fmla="*/ 10 w 123"/>
                  <a:gd name="T29" fmla="*/ 196 h 205"/>
                  <a:gd name="T30" fmla="*/ 66 w 123"/>
                  <a:gd name="T31" fmla="*/ 139 h 205"/>
                  <a:gd name="T32" fmla="*/ 66 w 123"/>
                  <a:gd name="T33" fmla="*/ 140 h 205"/>
                  <a:gd name="T34" fmla="*/ 54 w 123"/>
                  <a:gd name="T35" fmla="*/ 140 h 205"/>
                  <a:gd name="T36" fmla="*/ 54 w 123"/>
                  <a:gd name="T37" fmla="*/ 139 h 205"/>
                  <a:gd name="T38" fmla="*/ 54 w 123"/>
                  <a:gd name="T39" fmla="*/ 121 h 205"/>
                  <a:gd name="T40" fmla="*/ 60 w 123"/>
                  <a:gd name="T41" fmla="*/ 108 h 205"/>
                  <a:gd name="T42" fmla="*/ 66 w 123"/>
                  <a:gd name="T43" fmla="*/ 121 h 205"/>
                  <a:gd name="T44" fmla="*/ 66 w 123"/>
                  <a:gd name="T45" fmla="*/ 139 h 205"/>
                  <a:gd name="T46" fmla="*/ 68 w 123"/>
                  <a:gd name="T47" fmla="*/ 61 h 205"/>
                  <a:gd name="T48" fmla="*/ 67 w 123"/>
                  <a:gd name="T49" fmla="*/ 62 h 205"/>
                  <a:gd name="T50" fmla="*/ 56 w 123"/>
                  <a:gd name="T51" fmla="*/ 62 h 205"/>
                  <a:gd name="T52" fmla="*/ 56 w 123"/>
                  <a:gd name="T53" fmla="*/ 61 h 205"/>
                  <a:gd name="T54" fmla="*/ 56 w 123"/>
                  <a:gd name="T55" fmla="*/ 44 h 205"/>
                  <a:gd name="T56" fmla="*/ 62 w 123"/>
                  <a:gd name="T57" fmla="*/ 31 h 205"/>
                  <a:gd name="T58" fmla="*/ 68 w 123"/>
                  <a:gd name="T59" fmla="*/ 44 h 205"/>
                  <a:gd name="T60" fmla="*/ 68 w 123"/>
                  <a:gd name="T61" fmla="*/ 61 h 205"/>
                  <a:gd name="T62" fmla="*/ 94 w 123"/>
                  <a:gd name="T63" fmla="*/ 33 h 205"/>
                  <a:gd name="T64" fmla="*/ 115 w 123"/>
                  <a:gd name="T65" fmla="*/ 199 h 205"/>
                  <a:gd name="T66" fmla="*/ 83 w 123"/>
                  <a:gd name="T67" fmla="*/ 194 h 205"/>
                  <a:gd name="T68" fmla="*/ 105 w 123"/>
                  <a:gd name="T69" fmla="*/ 189 h 205"/>
                  <a:gd name="T70" fmla="*/ 94 w 123"/>
                  <a:gd name="T71" fmla="*/ 3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05">
                    <a:moveTo>
                      <a:pt x="72" y="199"/>
                    </a:moveTo>
                    <a:cubicBezTo>
                      <a:pt x="114" y="200"/>
                      <a:pt x="123" y="205"/>
                      <a:pt x="123" y="205"/>
                    </a:cubicBezTo>
                    <a:cubicBezTo>
                      <a:pt x="97" y="11"/>
                      <a:pt x="97" y="11"/>
                      <a:pt x="97" y="11"/>
                    </a:cubicBezTo>
                    <a:cubicBezTo>
                      <a:pt x="87" y="1"/>
                      <a:pt x="33" y="0"/>
                      <a:pt x="24" y="11"/>
                    </a:cubicBezTo>
                    <a:cubicBezTo>
                      <a:pt x="0" y="204"/>
                      <a:pt x="0" y="204"/>
                      <a:pt x="0" y="204"/>
                    </a:cubicBezTo>
                    <a:cubicBezTo>
                      <a:pt x="0" y="204"/>
                      <a:pt x="10" y="199"/>
                      <a:pt x="51" y="199"/>
                    </a:cubicBezTo>
                    <a:cubicBezTo>
                      <a:pt x="50" y="197"/>
                      <a:pt x="50" y="197"/>
                      <a:pt x="50" y="197"/>
                    </a:cubicBezTo>
                    <a:cubicBezTo>
                      <a:pt x="50" y="187"/>
                      <a:pt x="55" y="176"/>
                      <a:pt x="61" y="176"/>
                    </a:cubicBezTo>
                    <a:cubicBezTo>
                      <a:pt x="67" y="176"/>
                      <a:pt x="72" y="187"/>
                      <a:pt x="72" y="197"/>
                    </a:cubicBezTo>
                    <a:lnTo>
                      <a:pt x="72" y="199"/>
                    </a:lnTo>
                    <a:close/>
                    <a:moveTo>
                      <a:pt x="10" y="196"/>
                    </a:moveTo>
                    <a:cubicBezTo>
                      <a:pt x="10" y="187"/>
                      <a:pt x="30" y="30"/>
                      <a:pt x="30" y="30"/>
                    </a:cubicBezTo>
                    <a:cubicBezTo>
                      <a:pt x="20" y="188"/>
                      <a:pt x="20" y="188"/>
                      <a:pt x="20" y="188"/>
                    </a:cubicBezTo>
                    <a:cubicBezTo>
                      <a:pt x="20" y="188"/>
                      <a:pt x="33" y="188"/>
                      <a:pt x="42" y="194"/>
                    </a:cubicBezTo>
                    <a:cubicBezTo>
                      <a:pt x="33" y="192"/>
                      <a:pt x="10" y="196"/>
                      <a:pt x="10" y="196"/>
                    </a:cubicBezTo>
                    <a:close/>
                    <a:moveTo>
                      <a:pt x="66" y="139"/>
                    </a:moveTo>
                    <a:cubicBezTo>
                      <a:pt x="66" y="139"/>
                      <a:pt x="66" y="140"/>
                      <a:pt x="66" y="140"/>
                    </a:cubicBezTo>
                    <a:cubicBezTo>
                      <a:pt x="54" y="140"/>
                      <a:pt x="54" y="140"/>
                      <a:pt x="54" y="140"/>
                    </a:cubicBezTo>
                    <a:cubicBezTo>
                      <a:pt x="54" y="140"/>
                      <a:pt x="54" y="139"/>
                      <a:pt x="54" y="139"/>
                    </a:cubicBezTo>
                    <a:cubicBezTo>
                      <a:pt x="54" y="121"/>
                      <a:pt x="54" y="121"/>
                      <a:pt x="54" y="121"/>
                    </a:cubicBezTo>
                    <a:cubicBezTo>
                      <a:pt x="54" y="115"/>
                      <a:pt x="57" y="108"/>
                      <a:pt x="60" y="108"/>
                    </a:cubicBezTo>
                    <a:cubicBezTo>
                      <a:pt x="63" y="108"/>
                      <a:pt x="66" y="115"/>
                      <a:pt x="66" y="121"/>
                    </a:cubicBezTo>
                    <a:lnTo>
                      <a:pt x="66" y="139"/>
                    </a:lnTo>
                    <a:close/>
                    <a:moveTo>
                      <a:pt x="68" y="61"/>
                    </a:moveTo>
                    <a:cubicBezTo>
                      <a:pt x="68" y="62"/>
                      <a:pt x="68" y="62"/>
                      <a:pt x="67" y="62"/>
                    </a:cubicBezTo>
                    <a:cubicBezTo>
                      <a:pt x="56" y="62"/>
                      <a:pt x="56" y="62"/>
                      <a:pt x="56" y="62"/>
                    </a:cubicBezTo>
                    <a:cubicBezTo>
                      <a:pt x="56" y="62"/>
                      <a:pt x="56" y="62"/>
                      <a:pt x="56" y="61"/>
                    </a:cubicBezTo>
                    <a:cubicBezTo>
                      <a:pt x="56" y="44"/>
                      <a:pt x="56" y="44"/>
                      <a:pt x="56" y="44"/>
                    </a:cubicBezTo>
                    <a:cubicBezTo>
                      <a:pt x="56" y="37"/>
                      <a:pt x="59" y="31"/>
                      <a:pt x="62" y="31"/>
                    </a:cubicBezTo>
                    <a:cubicBezTo>
                      <a:pt x="65" y="31"/>
                      <a:pt x="68" y="37"/>
                      <a:pt x="68" y="44"/>
                    </a:cubicBezTo>
                    <a:lnTo>
                      <a:pt x="68" y="61"/>
                    </a:lnTo>
                    <a:close/>
                    <a:moveTo>
                      <a:pt x="94" y="33"/>
                    </a:moveTo>
                    <a:cubicBezTo>
                      <a:pt x="94" y="33"/>
                      <a:pt x="115" y="190"/>
                      <a:pt x="115" y="199"/>
                    </a:cubicBezTo>
                    <a:cubicBezTo>
                      <a:pt x="115" y="199"/>
                      <a:pt x="97" y="192"/>
                      <a:pt x="83" y="194"/>
                    </a:cubicBezTo>
                    <a:cubicBezTo>
                      <a:pt x="89" y="189"/>
                      <a:pt x="105" y="189"/>
                      <a:pt x="105" y="189"/>
                    </a:cubicBezTo>
                    <a:lnTo>
                      <a:pt x="94"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0" name="Freeform 16874"/>
              <p:cNvSpPr/>
              <p:nvPr/>
            </p:nvSpPr>
            <p:spPr bwMode="auto">
              <a:xfrm>
                <a:off x="3947" y="2691"/>
                <a:ext cx="351" cy="152"/>
              </a:xfrm>
              <a:custGeom>
                <a:avLst/>
                <a:gdLst>
                  <a:gd name="T0" fmla="*/ 64 w 76"/>
                  <a:gd name="T1" fmla="*/ 7 h 33"/>
                  <a:gd name="T2" fmla="*/ 0 w 76"/>
                  <a:gd name="T3" fmla="*/ 0 h 33"/>
                  <a:gd name="T4" fmla="*/ 9 w 76"/>
                  <a:gd name="T5" fmla="*/ 32 h 33"/>
                  <a:gd name="T6" fmla="*/ 75 w 76"/>
                  <a:gd name="T7" fmla="*/ 33 h 33"/>
                  <a:gd name="T8" fmla="*/ 64 w 76"/>
                  <a:gd name="T9" fmla="*/ 7 h 33"/>
                </a:gdLst>
                <a:ahLst/>
                <a:cxnLst>
                  <a:cxn ang="0">
                    <a:pos x="T0" y="T1"/>
                  </a:cxn>
                  <a:cxn ang="0">
                    <a:pos x="T2" y="T3"/>
                  </a:cxn>
                  <a:cxn ang="0">
                    <a:pos x="T4" y="T5"/>
                  </a:cxn>
                  <a:cxn ang="0">
                    <a:pos x="T6" y="T7"/>
                  </a:cxn>
                  <a:cxn ang="0">
                    <a:pos x="T8" y="T9"/>
                  </a:cxn>
                </a:cxnLst>
                <a:rect l="0" t="0" r="r" b="b"/>
                <a:pathLst>
                  <a:path w="76" h="33">
                    <a:moveTo>
                      <a:pt x="64" y="7"/>
                    </a:moveTo>
                    <a:cubicBezTo>
                      <a:pt x="55" y="5"/>
                      <a:pt x="29" y="2"/>
                      <a:pt x="0" y="0"/>
                    </a:cubicBezTo>
                    <a:cubicBezTo>
                      <a:pt x="2" y="4"/>
                      <a:pt x="8" y="26"/>
                      <a:pt x="9" y="32"/>
                    </a:cubicBezTo>
                    <a:cubicBezTo>
                      <a:pt x="46" y="33"/>
                      <a:pt x="75" y="33"/>
                      <a:pt x="75" y="33"/>
                    </a:cubicBezTo>
                    <a:cubicBezTo>
                      <a:pt x="76" y="18"/>
                      <a:pt x="64" y="7"/>
                      <a:pt x="6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1" name="Freeform 16875"/>
              <p:cNvSpPr/>
              <p:nvPr/>
            </p:nvSpPr>
            <p:spPr bwMode="auto">
              <a:xfrm>
                <a:off x="3374" y="2691"/>
                <a:ext cx="346" cy="152"/>
              </a:xfrm>
              <a:custGeom>
                <a:avLst/>
                <a:gdLst>
                  <a:gd name="T0" fmla="*/ 11 w 75"/>
                  <a:gd name="T1" fmla="*/ 7 h 33"/>
                  <a:gd name="T2" fmla="*/ 1 w 75"/>
                  <a:gd name="T3" fmla="*/ 33 h 33"/>
                  <a:gd name="T4" fmla="*/ 66 w 75"/>
                  <a:gd name="T5" fmla="*/ 32 h 33"/>
                  <a:gd name="T6" fmla="*/ 75 w 75"/>
                  <a:gd name="T7" fmla="*/ 0 h 33"/>
                  <a:gd name="T8" fmla="*/ 11 w 75"/>
                  <a:gd name="T9" fmla="*/ 7 h 33"/>
                </a:gdLst>
                <a:ahLst/>
                <a:cxnLst>
                  <a:cxn ang="0">
                    <a:pos x="T0" y="T1"/>
                  </a:cxn>
                  <a:cxn ang="0">
                    <a:pos x="T2" y="T3"/>
                  </a:cxn>
                  <a:cxn ang="0">
                    <a:pos x="T4" y="T5"/>
                  </a:cxn>
                  <a:cxn ang="0">
                    <a:pos x="T6" y="T7"/>
                  </a:cxn>
                  <a:cxn ang="0">
                    <a:pos x="T8" y="T9"/>
                  </a:cxn>
                </a:cxnLst>
                <a:rect l="0" t="0" r="r" b="b"/>
                <a:pathLst>
                  <a:path w="75" h="33">
                    <a:moveTo>
                      <a:pt x="11" y="7"/>
                    </a:moveTo>
                    <a:cubicBezTo>
                      <a:pt x="11" y="7"/>
                      <a:pt x="0" y="18"/>
                      <a:pt x="1" y="33"/>
                    </a:cubicBezTo>
                    <a:cubicBezTo>
                      <a:pt x="1" y="33"/>
                      <a:pt x="30" y="33"/>
                      <a:pt x="66" y="32"/>
                    </a:cubicBezTo>
                    <a:cubicBezTo>
                      <a:pt x="68" y="26"/>
                      <a:pt x="74" y="5"/>
                      <a:pt x="75" y="0"/>
                    </a:cubicBezTo>
                    <a:cubicBezTo>
                      <a:pt x="47" y="2"/>
                      <a:pt x="21" y="5"/>
                      <a:pt x="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2" name="Freeform 16876"/>
              <p:cNvSpPr/>
              <p:nvPr/>
            </p:nvSpPr>
            <p:spPr bwMode="auto">
              <a:xfrm>
                <a:off x="3744" y="2705"/>
                <a:ext cx="180" cy="115"/>
              </a:xfrm>
              <a:custGeom>
                <a:avLst/>
                <a:gdLst>
                  <a:gd name="T0" fmla="*/ 21 w 39"/>
                  <a:gd name="T1" fmla="*/ 0 h 25"/>
                  <a:gd name="T2" fmla="*/ 6 w 39"/>
                  <a:gd name="T3" fmla="*/ 1 h 25"/>
                  <a:gd name="T4" fmla="*/ 0 w 39"/>
                  <a:gd name="T5" fmla="*/ 25 h 25"/>
                  <a:gd name="T6" fmla="*/ 20 w 39"/>
                  <a:gd name="T7" fmla="*/ 25 h 25"/>
                  <a:gd name="T8" fmla="*/ 39 w 39"/>
                  <a:gd name="T9" fmla="*/ 25 h 25"/>
                  <a:gd name="T10" fmla="*/ 34 w 39"/>
                  <a:gd name="T11" fmla="*/ 1 h 25"/>
                  <a:gd name="T12" fmla="*/ 21 w 3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9" h="25">
                    <a:moveTo>
                      <a:pt x="21" y="0"/>
                    </a:moveTo>
                    <a:cubicBezTo>
                      <a:pt x="16" y="0"/>
                      <a:pt x="11" y="1"/>
                      <a:pt x="6" y="1"/>
                    </a:cubicBezTo>
                    <a:cubicBezTo>
                      <a:pt x="5" y="4"/>
                      <a:pt x="1" y="21"/>
                      <a:pt x="0" y="25"/>
                    </a:cubicBezTo>
                    <a:cubicBezTo>
                      <a:pt x="7" y="25"/>
                      <a:pt x="13" y="25"/>
                      <a:pt x="20" y="25"/>
                    </a:cubicBezTo>
                    <a:cubicBezTo>
                      <a:pt x="27" y="25"/>
                      <a:pt x="33" y="25"/>
                      <a:pt x="39" y="25"/>
                    </a:cubicBezTo>
                    <a:cubicBezTo>
                      <a:pt x="38" y="21"/>
                      <a:pt x="34" y="4"/>
                      <a:pt x="34" y="1"/>
                    </a:cubicBezTo>
                    <a:cubicBezTo>
                      <a:pt x="30" y="1"/>
                      <a:pt x="26" y="0"/>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3" name="Freeform 16877"/>
              <p:cNvSpPr>
                <a:spLocks noEditPoints="1"/>
              </p:cNvSpPr>
              <p:nvPr/>
            </p:nvSpPr>
            <p:spPr bwMode="auto">
              <a:xfrm>
                <a:off x="3679" y="1229"/>
                <a:ext cx="314" cy="212"/>
              </a:xfrm>
              <a:custGeom>
                <a:avLst/>
                <a:gdLst>
                  <a:gd name="T0" fmla="*/ 0 w 68"/>
                  <a:gd name="T1" fmla="*/ 10 h 46"/>
                  <a:gd name="T2" fmla="*/ 0 w 68"/>
                  <a:gd name="T3" fmla="*/ 46 h 46"/>
                  <a:gd name="T4" fmla="*/ 33 w 68"/>
                  <a:gd name="T5" fmla="*/ 43 h 46"/>
                  <a:gd name="T6" fmla="*/ 68 w 68"/>
                  <a:gd name="T7" fmla="*/ 46 h 46"/>
                  <a:gd name="T8" fmla="*/ 68 w 68"/>
                  <a:gd name="T9" fmla="*/ 10 h 46"/>
                  <a:gd name="T10" fmla="*/ 35 w 68"/>
                  <a:gd name="T11" fmla="*/ 0 h 46"/>
                  <a:gd name="T12" fmla="*/ 0 w 68"/>
                  <a:gd name="T13" fmla="*/ 10 h 46"/>
                  <a:gd name="T14" fmla="*/ 45 w 68"/>
                  <a:gd name="T15" fmla="*/ 21 h 46"/>
                  <a:gd name="T16" fmla="*/ 34 w 68"/>
                  <a:gd name="T17" fmla="*/ 32 h 46"/>
                  <a:gd name="T18" fmla="*/ 23 w 68"/>
                  <a:gd name="T19" fmla="*/ 21 h 46"/>
                  <a:gd name="T20" fmla="*/ 34 w 68"/>
                  <a:gd name="T21" fmla="*/ 10 h 46"/>
                  <a:gd name="T22" fmla="*/ 45 w 68"/>
                  <a:gd name="T23" fmla="*/ 2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 h="46">
                    <a:moveTo>
                      <a:pt x="0" y="10"/>
                    </a:moveTo>
                    <a:cubicBezTo>
                      <a:pt x="0" y="46"/>
                      <a:pt x="0" y="46"/>
                      <a:pt x="0" y="46"/>
                    </a:cubicBezTo>
                    <a:cubicBezTo>
                      <a:pt x="0" y="46"/>
                      <a:pt x="16" y="43"/>
                      <a:pt x="33" y="43"/>
                    </a:cubicBezTo>
                    <a:cubicBezTo>
                      <a:pt x="50" y="44"/>
                      <a:pt x="68" y="46"/>
                      <a:pt x="68" y="46"/>
                    </a:cubicBezTo>
                    <a:cubicBezTo>
                      <a:pt x="68" y="10"/>
                      <a:pt x="68" y="10"/>
                      <a:pt x="68" y="10"/>
                    </a:cubicBezTo>
                    <a:cubicBezTo>
                      <a:pt x="61" y="3"/>
                      <a:pt x="47" y="1"/>
                      <a:pt x="35" y="0"/>
                    </a:cubicBezTo>
                    <a:cubicBezTo>
                      <a:pt x="20" y="0"/>
                      <a:pt x="9" y="4"/>
                      <a:pt x="0" y="10"/>
                    </a:cubicBezTo>
                    <a:close/>
                    <a:moveTo>
                      <a:pt x="45" y="21"/>
                    </a:moveTo>
                    <a:cubicBezTo>
                      <a:pt x="45" y="27"/>
                      <a:pt x="40" y="32"/>
                      <a:pt x="34" y="32"/>
                    </a:cubicBezTo>
                    <a:cubicBezTo>
                      <a:pt x="28" y="32"/>
                      <a:pt x="23" y="27"/>
                      <a:pt x="23" y="21"/>
                    </a:cubicBezTo>
                    <a:cubicBezTo>
                      <a:pt x="23" y="15"/>
                      <a:pt x="28" y="10"/>
                      <a:pt x="34" y="10"/>
                    </a:cubicBezTo>
                    <a:cubicBezTo>
                      <a:pt x="40" y="10"/>
                      <a:pt x="45" y="15"/>
                      <a:pt x="45"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4" name="Freeform 16878"/>
              <p:cNvSpPr>
                <a:spLocks noEditPoints="1"/>
              </p:cNvSpPr>
              <p:nvPr/>
            </p:nvSpPr>
            <p:spPr bwMode="auto">
              <a:xfrm>
                <a:off x="3882" y="2576"/>
                <a:ext cx="314" cy="120"/>
              </a:xfrm>
              <a:custGeom>
                <a:avLst/>
                <a:gdLst>
                  <a:gd name="T0" fmla="*/ 66 w 68"/>
                  <a:gd name="T1" fmla="*/ 10 h 26"/>
                  <a:gd name="T2" fmla="*/ 1 w 68"/>
                  <a:gd name="T3" fmla="*/ 0 h 26"/>
                  <a:gd name="T4" fmla="*/ 1 w 68"/>
                  <a:gd name="T5" fmla="*/ 20 h 26"/>
                  <a:gd name="T6" fmla="*/ 0 w 68"/>
                  <a:gd name="T7" fmla="*/ 21 h 26"/>
                  <a:gd name="T8" fmla="*/ 68 w 68"/>
                  <a:gd name="T9" fmla="*/ 26 h 26"/>
                  <a:gd name="T10" fmla="*/ 66 w 68"/>
                  <a:gd name="T11" fmla="*/ 10 h 26"/>
                  <a:gd name="T12" fmla="*/ 21 w 68"/>
                  <a:gd name="T13" fmla="*/ 14 h 26"/>
                  <a:gd name="T14" fmla="*/ 21 w 68"/>
                  <a:gd name="T15" fmla="*/ 9 h 26"/>
                  <a:gd name="T16" fmla="*/ 61 w 68"/>
                  <a:gd name="T17" fmla="*/ 15 h 26"/>
                  <a:gd name="T18" fmla="*/ 61 w 68"/>
                  <a:gd name="T19" fmla="*/ 19 h 26"/>
                  <a:gd name="T20" fmla="*/ 21 w 68"/>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26">
                    <a:moveTo>
                      <a:pt x="66" y="10"/>
                    </a:moveTo>
                    <a:cubicBezTo>
                      <a:pt x="54" y="5"/>
                      <a:pt x="28" y="1"/>
                      <a:pt x="1" y="0"/>
                    </a:cubicBezTo>
                    <a:cubicBezTo>
                      <a:pt x="1" y="20"/>
                      <a:pt x="1" y="20"/>
                      <a:pt x="1" y="20"/>
                    </a:cubicBezTo>
                    <a:cubicBezTo>
                      <a:pt x="1" y="20"/>
                      <a:pt x="0" y="20"/>
                      <a:pt x="0" y="21"/>
                    </a:cubicBezTo>
                    <a:cubicBezTo>
                      <a:pt x="41" y="22"/>
                      <a:pt x="68" y="26"/>
                      <a:pt x="68" y="26"/>
                    </a:cubicBezTo>
                    <a:lnTo>
                      <a:pt x="66" y="10"/>
                    </a:lnTo>
                    <a:close/>
                    <a:moveTo>
                      <a:pt x="21" y="14"/>
                    </a:moveTo>
                    <a:cubicBezTo>
                      <a:pt x="21" y="9"/>
                      <a:pt x="21" y="9"/>
                      <a:pt x="21" y="9"/>
                    </a:cubicBezTo>
                    <a:cubicBezTo>
                      <a:pt x="21" y="9"/>
                      <a:pt x="47" y="10"/>
                      <a:pt x="61" y="15"/>
                    </a:cubicBezTo>
                    <a:cubicBezTo>
                      <a:pt x="61" y="19"/>
                      <a:pt x="61" y="19"/>
                      <a:pt x="61" y="19"/>
                    </a:cubicBezTo>
                    <a:cubicBezTo>
                      <a:pt x="61" y="19"/>
                      <a:pt x="37" y="14"/>
                      <a:pt x="21"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5" name="Freeform 16879"/>
              <p:cNvSpPr>
                <a:spLocks noEditPoints="1"/>
              </p:cNvSpPr>
              <p:nvPr/>
            </p:nvSpPr>
            <p:spPr bwMode="auto">
              <a:xfrm>
                <a:off x="3476" y="2576"/>
                <a:ext cx="309" cy="120"/>
              </a:xfrm>
              <a:custGeom>
                <a:avLst/>
                <a:gdLst>
                  <a:gd name="T0" fmla="*/ 2 w 67"/>
                  <a:gd name="T1" fmla="*/ 10 h 26"/>
                  <a:gd name="T2" fmla="*/ 0 w 67"/>
                  <a:gd name="T3" fmla="*/ 26 h 26"/>
                  <a:gd name="T4" fmla="*/ 67 w 67"/>
                  <a:gd name="T5" fmla="*/ 20 h 26"/>
                  <a:gd name="T6" fmla="*/ 67 w 67"/>
                  <a:gd name="T7" fmla="*/ 20 h 26"/>
                  <a:gd name="T8" fmla="*/ 67 w 67"/>
                  <a:gd name="T9" fmla="*/ 0 h 26"/>
                  <a:gd name="T10" fmla="*/ 2 w 67"/>
                  <a:gd name="T11" fmla="*/ 10 h 26"/>
                  <a:gd name="T12" fmla="*/ 9 w 67"/>
                  <a:gd name="T13" fmla="*/ 18 h 26"/>
                  <a:gd name="T14" fmla="*/ 9 w 67"/>
                  <a:gd name="T15" fmla="*/ 14 h 26"/>
                  <a:gd name="T16" fmla="*/ 49 w 67"/>
                  <a:gd name="T17" fmla="*/ 8 h 26"/>
                  <a:gd name="T18" fmla="*/ 49 w 67"/>
                  <a:gd name="T19" fmla="*/ 13 h 26"/>
                  <a:gd name="T20" fmla="*/ 9 w 67"/>
                  <a:gd name="T21"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26">
                    <a:moveTo>
                      <a:pt x="2" y="10"/>
                    </a:moveTo>
                    <a:cubicBezTo>
                      <a:pt x="0" y="26"/>
                      <a:pt x="0" y="26"/>
                      <a:pt x="0" y="26"/>
                    </a:cubicBezTo>
                    <a:cubicBezTo>
                      <a:pt x="0" y="26"/>
                      <a:pt x="26" y="20"/>
                      <a:pt x="67" y="20"/>
                    </a:cubicBezTo>
                    <a:cubicBezTo>
                      <a:pt x="67" y="20"/>
                      <a:pt x="67" y="20"/>
                      <a:pt x="67" y="20"/>
                    </a:cubicBezTo>
                    <a:cubicBezTo>
                      <a:pt x="67" y="0"/>
                      <a:pt x="67" y="0"/>
                      <a:pt x="67" y="0"/>
                    </a:cubicBezTo>
                    <a:cubicBezTo>
                      <a:pt x="41" y="1"/>
                      <a:pt x="16" y="4"/>
                      <a:pt x="2" y="10"/>
                    </a:cubicBezTo>
                    <a:close/>
                    <a:moveTo>
                      <a:pt x="9" y="18"/>
                    </a:moveTo>
                    <a:cubicBezTo>
                      <a:pt x="9" y="14"/>
                      <a:pt x="9" y="14"/>
                      <a:pt x="9" y="14"/>
                    </a:cubicBezTo>
                    <a:cubicBezTo>
                      <a:pt x="23" y="9"/>
                      <a:pt x="49" y="8"/>
                      <a:pt x="49" y="8"/>
                    </a:cubicBezTo>
                    <a:cubicBezTo>
                      <a:pt x="49" y="13"/>
                      <a:pt x="49" y="13"/>
                      <a:pt x="49" y="13"/>
                    </a:cubicBezTo>
                    <a:cubicBezTo>
                      <a:pt x="33" y="13"/>
                      <a:pt x="9"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6" name="Freeform 16880"/>
              <p:cNvSpPr/>
              <p:nvPr/>
            </p:nvSpPr>
            <p:spPr bwMode="auto">
              <a:xfrm>
                <a:off x="3656" y="806"/>
                <a:ext cx="356" cy="295"/>
              </a:xfrm>
              <a:custGeom>
                <a:avLst/>
                <a:gdLst>
                  <a:gd name="T0" fmla="*/ 39 w 77"/>
                  <a:gd name="T1" fmla="*/ 59 h 64"/>
                  <a:gd name="T2" fmla="*/ 77 w 77"/>
                  <a:gd name="T3" fmla="*/ 64 h 64"/>
                  <a:gd name="T4" fmla="*/ 46 w 77"/>
                  <a:gd name="T5" fmla="*/ 35 h 64"/>
                  <a:gd name="T6" fmla="*/ 46 w 77"/>
                  <a:gd name="T7" fmla="*/ 34 h 64"/>
                  <a:gd name="T8" fmla="*/ 41 w 77"/>
                  <a:gd name="T9" fmla="*/ 27 h 64"/>
                  <a:gd name="T10" fmla="*/ 39 w 77"/>
                  <a:gd name="T11" fmla="*/ 0 h 64"/>
                  <a:gd name="T12" fmla="*/ 36 w 77"/>
                  <a:gd name="T13" fmla="*/ 27 h 64"/>
                  <a:gd name="T14" fmla="*/ 32 w 77"/>
                  <a:gd name="T15" fmla="*/ 34 h 64"/>
                  <a:gd name="T16" fmla="*/ 32 w 77"/>
                  <a:gd name="T17" fmla="*/ 35 h 64"/>
                  <a:gd name="T18" fmla="*/ 0 w 77"/>
                  <a:gd name="T19" fmla="*/ 64 h 64"/>
                  <a:gd name="T20" fmla="*/ 39 w 77"/>
                  <a:gd name="T21" fmla="*/ 59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 h="64">
                    <a:moveTo>
                      <a:pt x="39" y="59"/>
                    </a:moveTo>
                    <a:cubicBezTo>
                      <a:pt x="61" y="59"/>
                      <a:pt x="77" y="64"/>
                      <a:pt x="77" y="64"/>
                    </a:cubicBezTo>
                    <a:cubicBezTo>
                      <a:pt x="73" y="42"/>
                      <a:pt x="56" y="36"/>
                      <a:pt x="46" y="35"/>
                    </a:cubicBezTo>
                    <a:cubicBezTo>
                      <a:pt x="46" y="35"/>
                      <a:pt x="46" y="34"/>
                      <a:pt x="46" y="34"/>
                    </a:cubicBezTo>
                    <a:cubicBezTo>
                      <a:pt x="46" y="31"/>
                      <a:pt x="44" y="28"/>
                      <a:pt x="41" y="27"/>
                    </a:cubicBezTo>
                    <a:cubicBezTo>
                      <a:pt x="41" y="14"/>
                      <a:pt x="40" y="0"/>
                      <a:pt x="39" y="0"/>
                    </a:cubicBezTo>
                    <a:cubicBezTo>
                      <a:pt x="37" y="0"/>
                      <a:pt x="36" y="14"/>
                      <a:pt x="36" y="27"/>
                    </a:cubicBezTo>
                    <a:cubicBezTo>
                      <a:pt x="34" y="28"/>
                      <a:pt x="32" y="31"/>
                      <a:pt x="32" y="34"/>
                    </a:cubicBezTo>
                    <a:cubicBezTo>
                      <a:pt x="32" y="34"/>
                      <a:pt x="32" y="35"/>
                      <a:pt x="32" y="35"/>
                    </a:cubicBezTo>
                    <a:cubicBezTo>
                      <a:pt x="22" y="36"/>
                      <a:pt x="5" y="42"/>
                      <a:pt x="0" y="64"/>
                    </a:cubicBezTo>
                    <a:cubicBezTo>
                      <a:pt x="0" y="64"/>
                      <a:pt x="16" y="58"/>
                      <a:pt x="39"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7" name="Freeform 16881"/>
              <p:cNvSpPr/>
              <p:nvPr/>
            </p:nvSpPr>
            <p:spPr bwMode="auto">
              <a:xfrm>
                <a:off x="3600" y="1091"/>
                <a:ext cx="467" cy="138"/>
              </a:xfrm>
              <a:custGeom>
                <a:avLst/>
                <a:gdLst>
                  <a:gd name="T0" fmla="*/ 18 w 101"/>
                  <a:gd name="T1" fmla="*/ 30 h 30"/>
                  <a:gd name="T2" fmla="*/ 51 w 101"/>
                  <a:gd name="T3" fmla="*/ 25 h 30"/>
                  <a:gd name="T4" fmla="*/ 84 w 101"/>
                  <a:gd name="T5" fmla="*/ 30 h 30"/>
                  <a:gd name="T6" fmla="*/ 98 w 101"/>
                  <a:gd name="T7" fmla="*/ 27 h 30"/>
                  <a:gd name="T8" fmla="*/ 101 w 101"/>
                  <a:gd name="T9" fmla="*/ 11 h 30"/>
                  <a:gd name="T10" fmla="*/ 0 w 101"/>
                  <a:gd name="T11" fmla="*/ 11 h 30"/>
                  <a:gd name="T12" fmla="*/ 4 w 101"/>
                  <a:gd name="T13" fmla="*/ 27 h 30"/>
                  <a:gd name="T14" fmla="*/ 18 w 101"/>
                  <a:gd name="T15" fmla="*/ 3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 h="30">
                    <a:moveTo>
                      <a:pt x="18" y="30"/>
                    </a:moveTo>
                    <a:cubicBezTo>
                      <a:pt x="18" y="30"/>
                      <a:pt x="31" y="25"/>
                      <a:pt x="51" y="25"/>
                    </a:cubicBezTo>
                    <a:cubicBezTo>
                      <a:pt x="71" y="26"/>
                      <a:pt x="84" y="30"/>
                      <a:pt x="84" y="30"/>
                    </a:cubicBezTo>
                    <a:cubicBezTo>
                      <a:pt x="98" y="27"/>
                      <a:pt x="98" y="27"/>
                      <a:pt x="98" y="27"/>
                    </a:cubicBezTo>
                    <a:cubicBezTo>
                      <a:pt x="101" y="11"/>
                      <a:pt x="101" y="11"/>
                      <a:pt x="101" y="11"/>
                    </a:cubicBezTo>
                    <a:cubicBezTo>
                      <a:pt x="78" y="0"/>
                      <a:pt x="24" y="0"/>
                      <a:pt x="0" y="11"/>
                    </a:cubicBezTo>
                    <a:cubicBezTo>
                      <a:pt x="4" y="27"/>
                      <a:pt x="4" y="27"/>
                      <a:pt x="4" y="27"/>
                    </a:cubicBezTo>
                    <a:lnTo>
                      <a:pt x="18" y="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8" name="Freeform 16882"/>
              <p:cNvSpPr>
                <a:spLocks noEditPoints="1"/>
              </p:cNvSpPr>
              <p:nvPr/>
            </p:nvSpPr>
            <p:spPr bwMode="auto">
              <a:xfrm>
                <a:off x="3531" y="1427"/>
                <a:ext cx="610" cy="234"/>
              </a:xfrm>
              <a:custGeom>
                <a:avLst/>
                <a:gdLst>
                  <a:gd name="T0" fmla="*/ 1 w 132"/>
                  <a:gd name="T1" fmla="*/ 17 h 51"/>
                  <a:gd name="T2" fmla="*/ 4 w 132"/>
                  <a:gd name="T3" fmla="*/ 22 h 51"/>
                  <a:gd name="T4" fmla="*/ 9 w 132"/>
                  <a:gd name="T5" fmla="*/ 21 h 51"/>
                  <a:gd name="T6" fmla="*/ 9 w 132"/>
                  <a:gd name="T7" fmla="*/ 35 h 51"/>
                  <a:gd name="T8" fmla="*/ 9 w 132"/>
                  <a:gd name="T9" fmla="*/ 36 h 51"/>
                  <a:gd name="T10" fmla="*/ 3 w 132"/>
                  <a:gd name="T11" fmla="*/ 40 h 51"/>
                  <a:gd name="T12" fmla="*/ 7 w 132"/>
                  <a:gd name="T13" fmla="*/ 46 h 51"/>
                  <a:gd name="T14" fmla="*/ 25 w 132"/>
                  <a:gd name="T15" fmla="*/ 51 h 51"/>
                  <a:gd name="T16" fmla="*/ 66 w 132"/>
                  <a:gd name="T17" fmla="*/ 43 h 51"/>
                  <a:gd name="T18" fmla="*/ 107 w 132"/>
                  <a:gd name="T19" fmla="*/ 51 h 51"/>
                  <a:gd name="T20" fmla="*/ 125 w 132"/>
                  <a:gd name="T21" fmla="*/ 46 h 51"/>
                  <a:gd name="T22" fmla="*/ 128 w 132"/>
                  <a:gd name="T23" fmla="*/ 40 h 51"/>
                  <a:gd name="T24" fmla="*/ 123 w 132"/>
                  <a:gd name="T25" fmla="*/ 36 h 51"/>
                  <a:gd name="T26" fmla="*/ 123 w 132"/>
                  <a:gd name="T27" fmla="*/ 35 h 51"/>
                  <a:gd name="T28" fmla="*/ 123 w 132"/>
                  <a:gd name="T29" fmla="*/ 21 h 51"/>
                  <a:gd name="T30" fmla="*/ 128 w 132"/>
                  <a:gd name="T31" fmla="*/ 22 h 51"/>
                  <a:gd name="T32" fmla="*/ 131 w 132"/>
                  <a:gd name="T33" fmla="*/ 17 h 51"/>
                  <a:gd name="T34" fmla="*/ 1 w 132"/>
                  <a:gd name="T35" fmla="*/ 17 h 51"/>
                  <a:gd name="T36" fmla="*/ 24 w 132"/>
                  <a:gd name="T37" fmla="*/ 30 h 51"/>
                  <a:gd name="T38" fmla="*/ 14 w 132"/>
                  <a:gd name="T39" fmla="*/ 34 h 51"/>
                  <a:gd name="T40" fmla="*/ 14 w 132"/>
                  <a:gd name="T41" fmla="*/ 19 h 51"/>
                  <a:gd name="T42" fmla="*/ 24 w 132"/>
                  <a:gd name="T43" fmla="*/ 16 h 51"/>
                  <a:gd name="T44" fmla="*/ 24 w 132"/>
                  <a:gd name="T45" fmla="*/ 30 h 51"/>
                  <a:gd name="T46" fmla="*/ 49 w 132"/>
                  <a:gd name="T47" fmla="*/ 26 h 51"/>
                  <a:gd name="T48" fmla="*/ 30 w 132"/>
                  <a:gd name="T49" fmla="*/ 29 h 51"/>
                  <a:gd name="T50" fmla="*/ 30 w 132"/>
                  <a:gd name="T51" fmla="*/ 15 h 51"/>
                  <a:gd name="T52" fmla="*/ 49 w 132"/>
                  <a:gd name="T53" fmla="*/ 13 h 51"/>
                  <a:gd name="T54" fmla="*/ 49 w 132"/>
                  <a:gd name="T55" fmla="*/ 26 h 51"/>
                  <a:gd name="T56" fmla="*/ 77 w 132"/>
                  <a:gd name="T57" fmla="*/ 26 h 51"/>
                  <a:gd name="T58" fmla="*/ 54 w 132"/>
                  <a:gd name="T59" fmla="*/ 26 h 51"/>
                  <a:gd name="T60" fmla="*/ 54 w 132"/>
                  <a:gd name="T61" fmla="*/ 13 h 51"/>
                  <a:gd name="T62" fmla="*/ 77 w 132"/>
                  <a:gd name="T63" fmla="*/ 13 h 51"/>
                  <a:gd name="T64" fmla="*/ 77 w 132"/>
                  <a:gd name="T65" fmla="*/ 26 h 51"/>
                  <a:gd name="T66" fmla="*/ 102 w 132"/>
                  <a:gd name="T67" fmla="*/ 29 h 51"/>
                  <a:gd name="T68" fmla="*/ 83 w 132"/>
                  <a:gd name="T69" fmla="*/ 26 h 51"/>
                  <a:gd name="T70" fmla="*/ 83 w 132"/>
                  <a:gd name="T71" fmla="*/ 13 h 51"/>
                  <a:gd name="T72" fmla="*/ 102 w 132"/>
                  <a:gd name="T73" fmla="*/ 15 h 51"/>
                  <a:gd name="T74" fmla="*/ 102 w 132"/>
                  <a:gd name="T75" fmla="*/ 29 h 51"/>
                  <a:gd name="T76" fmla="*/ 117 w 132"/>
                  <a:gd name="T77" fmla="*/ 34 h 51"/>
                  <a:gd name="T78" fmla="*/ 107 w 132"/>
                  <a:gd name="T79" fmla="*/ 30 h 51"/>
                  <a:gd name="T80" fmla="*/ 107 w 132"/>
                  <a:gd name="T81" fmla="*/ 16 h 51"/>
                  <a:gd name="T82" fmla="*/ 117 w 132"/>
                  <a:gd name="T83" fmla="*/ 19 h 51"/>
                  <a:gd name="T84" fmla="*/ 117 w 132"/>
                  <a:gd name="T85" fmla="*/ 34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2" h="51">
                    <a:moveTo>
                      <a:pt x="1" y="17"/>
                    </a:moveTo>
                    <a:cubicBezTo>
                      <a:pt x="1" y="17"/>
                      <a:pt x="0" y="23"/>
                      <a:pt x="4" y="22"/>
                    </a:cubicBezTo>
                    <a:cubicBezTo>
                      <a:pt x="5" y="22"/>
                      <a:pt x="6" y="22"/>
                      <a:pt x="9" y="21"/>
                    </a:cubicBezTo>
                    <a:cubicBezTo>
                      <a:pt x="9" y="35"/>
                      <a:pt x="9" y="35"/>
                      <a:pt x="9" y="35"/>
                    </a:cubicBezTo>
                    <a:cubicBezTo>
                      <a:pt x="9" y="35"/>
                      <a:pt x="9" y="36"/>
                      <a:pt x="9" y="36"/>
                    </a:cubicBezTo>
                    <a:cubicBezTo>
                      <a:pt x="7" y="38"/>
                      <a:pt x="5" y="39"/>
                      <a:pt x="3" y="40"/>
                    </a:cubicBezTo>
                    <a:cubicBezTo>
                      <a:pt x="3" y="40"/>
                      <a:pt x="3" y="44"/>
                      <a:pt x="7" y="46"/>
                    </a:cubicBezTo>
                    <a:cubicBezTo>
                      <a:pt x="10" y="48"/>
                      <a:pt x="25" y="51"/>
                      <a:pt x="25" y="51"/>
                    </a:cubicBezTo>
                    <a:cubicBezTo>
                      <a:pt x="25" y="51"/>
                      <a:pt x="39" y="43"/>
                      <a:pt x="66" y="43"/>
                    </a:cubicBezTo>
                    <a:cubicBezTo>
                      <a:pt x="95" y="44"/>
                      <a:pt x="107" y="51"/>
                      <a:pt x="107" y="51"/>
                    </a:cubicBezTo>
                    <a:cubicBezTo>
                      <a:pt x="107" y="51"/>
                      <a:pt x="121" y="48"/>
                      <a:pt x="125" y="46"/>
                    </a:cubicBezTo>
                    <a:cubicBezTo>
                      <a:pt x="129" y="44"/>
                      <a:pt x="128" y="40"/>
                      <a:pt x="128" y="40"/>
                    </a:cubicBezTo>
                    <a:cubicBezTo>
                      <a:pt x="127" y="39"/>
                      <a:pt x="125" y="38"/>
                      <a:pt x="123" y="36"/>
                    </a:cubicBezTo>
                    <a:cubicBezTo>
                      <a:pt x="123" y="36"/>
                      <a:pt x="123" y="35"/>
                      <a:pt x="123" y="35"/>
                    </a:cubicBezTo>
                    <a:cubicBezTo>
                      <a:pt x="123" y="21"/>
                      <a:pt x="123" y="21"/>
                      <a:pt x="123" y="21"/>
                    </a:cubicBezTo>
                    <a:cubicBezTo>
                      <a:pt x="125" y="22"/>
                      <a:pt x="127" y="22"/>
                      <a:pt x="128" y="22"/>
                    </a:cubicBezTo>
                    <a:cubicBezTo>
                      <a:pt x="132" y="23"/>
                      <a:pt x="131" y="17"/>
                      <a:pt x="131" y="17"/>
                    </a:cubicBezTo>
                    <a:cubicBezTo>
                      <a:pt x="103" y="0"/>
                      <a:pt x="29" y="0"/>
                      <a:pt x="1" y="17"/>
                    </a:cubicBezTo>
                    <a:close/>
                    <a:moveTo>
                      <a:pt x="24" y="30"/>
                    </a:moveTo>
                    <a:cubicBezTo>
                      <a:pt x="21" y="31"/>
                      <a:pt x="18" y="32"/>
                      <a:pt x="14" y="34"/>
                    </a:cubicBezTo>
                    <a:cubicBezTo>
                      <a:pt x="14" y="19"/>
                      <a:pt x="14" y="19"/>
                      <a:pt x="14" y="19"/>
                    </a:cubicBezTo>
                    <a:cubicBezTo>
                      <a:pt x="17" y="18"/>
                      <a:pt x="21" y="17"/>
                      <a:pt x="24" y="16"/>
                    </a:cubicBezTo>
                    <a:lnTo>
                      <a:pt x="24" y="30"/>
                    </a:lnTo>
                    <a:close/>
                    <a:moveTo>
                      <a:pt x="49" y="26"/>
                    </a:moveTo>
                    <a:cubicBezTo>
                      <a:pt x="43" y="27"/>
                      <a:pt x="37" y="27"/>
                      <a:pt x="30" y="29"/>
                    </a:cubicBezTo>
                    <a:cubicBezTo>
                      <a:pt x="30" y="15"/>
                      <a:pt x="30" y="15"/>
                      <a:pt x="30" y="15"/>
                    </a:cubicBezTo>
                    <a:cubicBezTo>
                      <a:pt x="36" y="14"/>
                      <a:pt x="42" y="13"/>
                      <a:pt x="49" y="13"/>
                    </a:cubicBezTo>
                    <a:lnTo>
                      <a:pt x="49" y="26"/>
                    </a:lnTo>
                    <a:close/>
                    <a:moveTo>
                      <a:pt x="77" y="26"/>
                    </a:moveTo>
                    <a:cubicBezTo>
                      <a:pt x="70" y="24"/>
                      <a:pt x="62" y="25"/>
                      <a:pt x="54" y="26"/>
                    </a:cubicBezTo>
                    <a:cubicBezTo>
                      <a:pt x="54" y="13"/>
                      <a:pt x="54" y="13"/>
                      <a:pt x="54" y="13"/>
                    </a:cubicBezTo>
                    <a:cubicBezTo>
                      <a:pt x="62" y="12"/>
                      <a:pt x="70" y="12"/>
                      <a:pt x="77" y="13"/>
                    </a:cubicBezTo>
                    <a:lnTo>
                      <a:pt x="77" y="26"/>
                    </a:lnTo>
                    <a:close/>
                    <a:moveTo>
                      <a:pt x="102" y="29"/>
                    </a:moveTo>
                    <a:cubicBezTo>
                      <a:pt x="95" y="27"/>
                      <a:pt x="89" y="27"/>
                      <a:pt x="83" y="26"/>
                    </a:cubicBezTo>
                    <a:cubicBezTo>
                      <a:pt x="83" y="13"/>
                      <a:pt x="83" y="13"/>
                      <a:pt x="83" y="13"/>
                    </a:cubicBezTo>
                    <a:cubicBezTo>
                      <a:pt x="90" y="13"/>
                      <a:pt x="96" y="14"/>
                      <a:pt x="102" y="15"/>
                    </a:cubicBezTo>
                    <a:lnTo>
                      <a:pt x="102" y="29"/>
                    </a:lnTo>
                    <a:close/>
                    <a:moveTo>
                      <a:pt x="117" y="34"/>
                    </a:moveTo>
                    <a:cubicBezTo>
                      <a:pt x="114" y="32"/>
                      <a:pt x="111" y="31"/>
                      <a:pt x="107" y="30"/>
                    </a:cubicBezTo>
                    <a:cubicBezTo>
                      <a:pt x="107" y="16"/>
                      <a:pt x="107" y="16"/>
                      <a:pt x="107" y="16"/>
                    </a:cubicBezTo>
                    <a:cubicBezTo>
                      <a:pt x="111" y="17"/>
                      <a:pt x="114" y="18"/>
                      <a:pt x="117" y="19"/>
                    </a:cubicBezTo>
                    <a:lnTo>
                      <a:pt x="117"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49" name="Freeform 16883"/>
              <p:cNvSpPr/>
              <p:nvPr/>
            </p:nvSpPr>
            <p:spPr bwMode="auto">
              <a:xfrm>
                <a:off x="3282" y="1257"/>
                <a:ext cx="369" cy="156"/>
              </a:xfrm>
              <a:custGeom>
                <a:avLst/>
                <a:gdLst>
                  <a:gd name="T0" fmla="*/ 61 w 80"/>
                  <a:gd name="T1" fmla="*/ 22 h 34"/>
                  <a:gd name="T2" fmla="*/ 22 w 80"/>
                  <a:gd name="T3" fmla="*/ 34 h 34"/>
                  <a:gd name="T4" fmla="*/ 80 w 80"/>
                  <a:gd name="T5" fmla="*/ 24 h 34"/>
                  <a:gd name="T6" fmla="*/ 80 w 80"/>
                  <a:gd name="T7" fmla="*/ 11 h 34"/>
                  <a:gd name="T8" fmla="*/ 29 w 80"/>
                  <a:gd name="T9" fmla="*/ 0 h 34"/>
                  <a:gd name="T10" fmla="*/ 63 w 80"/>
                  <a:gd name="T11" fmla="*/ 14 h 34"/>
                  <a:gd name="T12" fmla="*/ 0 w 80"/>
                  <a:gd name="T13" fmla="*/ 16 h 34"/>
                  <a:gd name="T14" fmla="*/ 61 w 80"/>
                  <a:gd name="T15" fmla="*/ 22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4">
                    <a:moveTo>
                      <a:pt x="61" y="22"/>
                    </a:moveTo>
                    <a:cubicBezTo>
                      <a:pt x="22" y="34"/>
                      <a:pt x="22" y="34"/>
                      <a:pt x="22" y="34"/>
                    </a:cubicBezTo>
                    <a:cubicBezTo>
                      <a:pt x="80" y="24"/>
                      <a:pt x="80" y="24"/>
                      <a:pt x="80" y="24"/>
                    </a:cubicBezTo>
                    <a:cubicBezTo>
                      <a:pt x="80" y="24"/>
                      <a:pt x="80" y="13"/>
                      <a:pt x="80" y="11"/>
                    </a:cubicBezTo>
                    <a:cubicBezTo>
                      <a:pt x="80" y="9"/>
                      <a:pt x="31" y="1"/>
                      <a:pt x="29" y="0"/>
                    </a:cubicBezTo>
                    <a:cubicBezTo>
                      <a:pt x="63" y="14"/>
                      <a:pt x="63" y="14"/>
                      <a:pt x="63" y="14"/>
                    </a:cubicBezTo>
                    <a:cubicBezTo>
                      <a:pt x="46" y="15"/>
                      <a:pt x="0" y="16"/>
                      <a:pt x="0" y="16"/>
                    </a:cubicBezTo>
                    <a:lnTo>
                      <a:pt x="6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sp>
            <p:nvSpPr>
              <p:cNvPr id="50" name="Freeform 16884"/>
              <p:cNvSpPr/>
              <p:nvPr/>
            </p:nvSpPr>
            <p:spPr bwMode="auto">
              <a:xfrm>
                <a:off x="4025" y="1280"/>
                <a:ext cx="370" cy="156"/>
              </a:xfrm>
              <a:custGeom>
                <a:avLst/>
                <a:gdLst>
                  <a:gd name="T0" fmla="*/ 80 w 80"/>
                  <a:gd name="T1" fmla="*/ 16 h 34"/>
                  <a:gd name="T2" fmla="*/ 17 w 80"/>
                  <a:gd name="T3" fmla="*/ 14 h 34"/>
                  <a:gd name="T4" fmla="*/ 51 w 80"/>
                  <a:gd name="T5" fmla="*/ 0 h 34"/>
                  <a:gd name="T6" fmla="*/ 0 w 80"/>
                  <a:gd name="T7" fmla="*/ 11 h 34"/>
                  <a:gd name="T8" fmla="*/ 0 w 80"/>
                  <a:gd name="T9" fmla="*/ 24 h 34"/>
                  <a:gd name="T10" fmla="*/ 58 w 80"/>
                  <a:gd name="T11" fmla="*/ 34 h 34"/>
                  <a:gd name="T12" fmla="*/ 19 w 80"/>
                  <a:gd name="T13" fmla="*/ 22 h 34"/>
                  <a:gd name="T14" fmla="*/ 80 w 80"/>
                  <a:gd name="T15" fmla="*/ 16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34">
                    <a:moveTo>
                      <a:pt x="80" y="16"/>
                    </a:moveTo>
                    <a:cubicBezTo>
                      <a:pt x="80" y="16"/>
                      <a:pt x="34" y="14"/>
                      <a:pt x="17" y="14"/>
                    </a:cubicBezTo>
                    <a:cubicBezTo>
                      <a:pt x="51" y="0"/>
                      <a:pt x="51" y="0"/>
                      <a:pt x="51" y="0"/>
                    </a:cubicBezTo>
                    <a:cubicBezTo>
                      <a:pt x="49" y="1"/>
                      <a:pt x="0" y="9"/>
                      <a:pt x="0" y="11"/>
                    </a:cubicBezTo>
                    <a:cubicBezTo>
                      <a:pt x="0" y="12"/>
                      <a:pt x="0" y="24"/>
                      <a:pt x="0" y="24"/>
                    </a:cubicBezTo>
                    <a:cubicBezTo>
                      <a:pt x="58" y="34"/>
                      <a:pt x="58" y="34"/>
                      <a:pt x="58" y="34"/>
                    </a:cubicBezTo>
                    <a:cubicBezTo>
                      <a:pt x="19" y="22"/>
                      <a:pt x="19" y="22"/>
                      <a:pt x="19" y="22"/>
                    </a:cubicBezTo>
                    <a:lnTo>
                      <a:pt x="8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latin typeface="Calibri"/>
                  <a:ea typeface="宋体" pitchFamily="2" charset="-122"/>
                </a:endParaRPr>
              </a:p>
            </p:txBody>
          </p:sp>
        </p:grpSp>
      </p:grpSp>
      <p:sp>
        <p:nvSpPr>
          <p:cNvPr id="71" name="文本框 70"/>
          <p:cNvSpPr txBox="1"/>
          <p:nvPr/>
        </p:nvSpPr>
        <p:spPr>
          <a:xfrm>
            <a:off x="3009979" y="1386145"/>
            <a:ext cx="6181301" cy="499111"/>
          </a:xfrm>
          <a:prstGeom prst="rect">
            <a:avLst/>
          </a:prstGeom>
          <a:noFill/>
        </p:spPr>
        <p:txBody>
          <a:bodyPr wrap="square" lIns="36000" rIns="36000" rtlCol="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rPr>
              <a:t>一个单词在文中出现的频率很高              </a:t>
            </a:r>
            <a:r>
              <a:rPr lang="en-US" altLang="zh-CN" sz="2000" b="1" kern="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kern="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关键词</a:t>
            </a:r>
            <a:endParaRPr lang="en-US" altLang="zh-CN" sz="2000" b="1" kern="0" dirty="0">
              <a:solidFill>
                <a:prstClr val="black"/>
              </a:solidFill>
              <a:latin typeface="微软雅黑" panose="020B0503020204020204" pitchFamily="34" charset="-122"/>
              <a:ea typeface="微软雅黑" panose="020B0503020204020204" pitchFamily="34" charset="-122"/>
            </a:endParaRPr>
          </a:p>
        </p:txBody>
      </p:sp>
      <p:sp>
        <p:nvSpPr>
          <p:cNvPr id="72" name="TextBox 43"/>
          <p:cNvSpPr txBox="1"/>
          <p:nvPr/>
        </p:nvSpPr>
        <p:spPr>
          <a:xfrm>
            <a:off x="4799821" y="982344"/>
            <a:ext cx="2592377" cy="400110"/>
          </a:xfrm>
          <a:prstGeom prst="rect">
            <a:avLst/>
          </a:prstGeom>
          <a:noFill/>
        </p:spPr>
        <p:txBody>
          <a:bodyPr wrap="none" rtlCol="0">
            <a:spAutoFit/>
          </a:bodyPr>
          <a:lstStyle/>
          <a:p>
            <a:pPr algn="ctr">
              <a:defRPr/>
            </a:pPr>
            <a:r>
              <a:rPr lang="zh-CN" altLang="en-US" sz="2000" dirty="0">
                <a:solidFill>
                  <a:prstClr val="white">
                    <a:lumMod val="65000"/>
                  </a:prstClr>
                </a:solidFill>
                <a:ea typeface="Roboto" panose="02000000000000000000" pitchFamily="2" charset="0"/>
              </a:rPr>
              <a:t>单词的重要性</a:t>
            </a:r>
            <a:r>
              <a:rPr lang="en-US" altLang="zh-CN" sz="2000" dirty="0">
                <a:solidFill>
                  <a:prstClr val="white">
                    <a:lumMod val="65000"/>
                  </a:prstClr>
                </a:solidFill>
                <a:ea typeface="Roboto" panose="02000000000000000000" pitchFamily="2" charset="0"/>
              </a:rPr>
              <a:t>/</a:t>
            </a:r>
            <a:r>
              <a:rPr lang="zh-CN" altLang="en-US" sz="2000" dirty="0">
                <a:solidFill>
                  <a:prstClr val="white">
                    <a:lumMod val="65000"/>
                  </a:prstClr>
                </a:solidFill>
                <a:ea typeface="Roboto" panose="02000000000000000000" pitchFamily="2" charset="0"/>
              </a:rPr>
              <a:t>信息量</a:t>
            </a:r>
            <a:endParaRPr lang="en-US" altLang="zh-CN" sz="2000" dirty="0">
              <a:solidFill>
                <a:prstClr val="white">
                  <a:lumMod val="65000"/>
                </a:prstClr>
              </a:solidFill>
              <a:ea typeface="Roboto" panose="02000000000000000000" pitchFamily="2" charset="0"/>
            </a:endParaRPr>
          </a:p>
        </p:txBody>
      </p:sp>
      <p:pic>
        <p:nvPicPr>
          <p:cNvPr id="76" name="图片 7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46" y="1426800"/>
            <a:ext cx="450864" cy="450864"/>
          </a:xfrm>
          <a:prstGeom prst="rect">
            <a:avLst/>
          </a:prstGeom>
        </p:spPr>
      </p:pic>
      <p:sp>
        <p:nvSpPr>
          <p:cNvPr id="78" name="文本框 77"/>
          <p:cNvSpPr txBox="1"/>
          <p:nvPr/>
        </p:nvSpPr>
        <p:spPr>
          <a:xfrm>
            <a:off x="3009979" y="1904873"/>
            <a:ext cx="6685896" cy="499624"/>
          </a:xfrm>
          <a:prstGeom prst="rect">
            <a:avLst/>
          </a:prstGeom>
          <a:noFill/>
        </p:spPr>
        <p:txBody>
          <a:bodyPr wrap="square" lIns="36000" rIns="36000" rtlCol="0">
            <a:spAutoFit/>
          </a:bodyPr>
          <a:lstStyle/>
          <a:p>
            <a:pPr marL="0" marR="0" lvl="0" indent="0" algn="ctr" defTabSz="914400" eaLnBrk="1" fontAlgn="auto" latinLnBrk="0" hangingPunct="1">
              <a:lnSpc>
                <a:spcPct val="150000"/>
              </a:lnSpc>
              <a:spcBef>
                <a:spcPts val="0"/>
              </a:spcBef>
              <a:spcAft>
                <a:spcPts val="0"/>
              </a:spcAft>
              <a:buClrTx/>
              <a:buSzTx/>
              <a:buFontTx/>
              <a:buNone/>
              <a:defRPr/>
            </a:pPr>
            <a:r>
              <a:rPr lang="zh-CN" altLang="en-US" sz="2000" b="1" kern="0" dirty="0">
                <a:solidFill>
                  <a:prstClr val="black"/>
                </a:solidFill>
                <a:latin typeface="微软雅黑" panose="020B0503020204020204" pitchFamily="34" charset="-122"/>
                <a:ea typeface="微软雅黑" panose="020B0503020204020204" pitchFamily="34" charset="-122"/>
              </a:rPr>
              <a:t>一个单词在文中出现的频率很低              </a:t>
            </a:r>
            <a:r>
              <a:rPr lang="en-US" altLang="zh-CN" sz="2000" b="1" kern="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kern="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不是关键词</a:t>
            </a:r>
            <a:endParaRPr lang="en-US" altLang="zh-CN" sz="2000" b="1" kern="0" dirty="0">
              <a:solidFill>
                <a:prstClr val="black"/>
              </a:solidFill>
              <a:latin typeface="微软雅黑" panose="020B0503020204020204" pitchFamily="34" charset="-122"/>
              <a:ea typeface="微软雅黑" panose="020B0503020204020204" pitchFamily="34" charset="-122"/>
            </a:endParaRPr>
          </a:p>
        </p:txBody>
      </p:sp>
      <p:pic>
        <p:nvPicPr>
          <p:cNvPr id="79" name="图片 7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46" y="1985527"/>
            <a:ext cx="450864" cy="450864"/>
          </a:xfrm>
          <a:prstGeom prst="rect">
            <a:avLst/>
          </a:prstGeom>
        </p:spPr>
      </p:pic>
      <p:pic>
        <p:nvPicPr>
          <p:cNvPr id="93" name="图片 92"/>
          <p:cNvPicPr>
            <a:picLocks noChangeAspect="1"/>
          </p:cNvPicPr>
          <p:nvPr/>
        </p:nvPicPr>
        <p:blipFill>
          <a:blip r:embed="rId4"/>
          <a:stretch>
            <a:fillRect/>
          </a:stretch>
        </p:blipFill>
        <p:spPr>
          <a:xfrm>
            <a:off x="8983642" y="4438263"/>
            <a:ext cx="3052725" cy="59270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efc2909d-df48-4ee6-8e46-6cf22b3f007a}"/>
</p:tagLst>
</file>

<file path=ppt/tags/tag2.xml><?xml version="1.0" encoding="utf-8"?>
<p:tagLst xmlns:p="http://schemas.openxmlformats.org/presentationml/2006/main">
  <p:tag name="KSO_WM_UNIT_TABLE_BEAUTIFY" val="smartTable{6ad0d9ff-a8aa-40e9-9dc3-f3fdd05940d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Custom Design">
  <a:themeElements>
    <a:clrScheme name="0_New theme">
      <a:dk1>
        <a:srgbClr val="262626"/>
      </a:dk1>
      <a:lt1>
        <a:srgbClr val="FFFFFF"/>
      </a:lt1>
      <a:dk2>
        <a:srgbClr val="262626"/>
      </a:dk2>
      <a:lt2>
        <a:srgbClr val="FFFFFF"/>
      </a:lt2>
      <a:accent1>
        <a:srgbClr val="237DB9"/>
      </a:accent1>
      <a:accent2>
        <a:srgbClr val="15AA96"/>
      </a:accent2>
      <a:accent3>
        <a:srgbClr val="9BB955"/>
      </a:accent3>
      <a:accent4>
        <a:srgbClr val="F19B14"/>
      </a:accent4>
      <a:accent5>
        <a:srgbClr val="BE382C"/>
      </a:accent5>
      <a:accent6>
        <a:srgbClr val="633247"/>
      </a:accent6>
      <a:hlink>
        <a:srgbClr val="FFFFFF"/>
      </a:hlink>
      <a:folHlink>
        <a:srgbClr val="595959"/>
      </a:folHlink>
    </a:clrScheme>
    <a:fontScheme name="Roboto">
      <a:majorFont>
        <a:latin typeface="Roboto Medium"/>
        <a:ea typeface=""/>
        <a:cs typeface="FontAwesome"/>
      </a:majorFont>
      <a:minorFont>
        <a:latin typeface="Roboto Condensed"/>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a:noFill/>
          <a:round/>
        </a:ln>
      </a:spPr>
      <a:bodyPr vert="horz" wrap="square" lIns="91440" tIns="45720" rIns="91440" bIns="45720" numCol="1" anchor="t" anchorCtr="0" compatLnSpc="1"/>
      <a:lstStyle>
        <a:defPPr>
          <a:defRPr/>
        </a:defPPr>
      </a:lst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2806</Words>
  <Application>WPS 演示</Application>
  <PresentationFormat>宽屏</PresentationFormat>
  <Paragraphs>293</Paragraphs>
  <Slides>15</Slides>
  <Notes>5</Notes>
  <HiddenSlides>0</HiddenSlides>
  <MMClips>0</MMClips>
  <ScaleCrop>false</ScaleCrop>
  <HeadingPairs>
    <vt:vector size="6" baseType="variant">
      <vt:variant>
        <vt:lpstr>已用的字体</vt:lpstr>
      </vt:variant>
      <vt:variant>
        <vt:i4>33</vt:i4>
      </vt:variant>
      <vt:variant>
        <vt:lpstr>主题</vt:lpstr>
      </vt:variant>
      <vt:variant>
        <vt:i4>2</vt:i4>
      </vt:variant>
      <vt:variant>
        <vt:lpstr>幻灯片标题</vt:lpstr>
      </vt:variant>
      <vt:variant>
        <vt:i4>15</vt:i4>
      </vt:variant>
    </vt:vector>
  </HeadingPairs>
  <TitlesOfParts>
    <vt:vector size="50" baseType="lpstr">
      <vt:lpstr>Arial</vt:lpstr>
      <vt:lpstr>宋体</vt:lpstr>
      <vt:lpstr>Wingdings</vt:lpstr>
      <vt:lpstr>Calibri</vt:lpstr>
      <vt:lpstr>LiHei Pro</vt:lpstr>
      <vt:lpstr>Impact</vt:lpstr>
      <vt:lpstr>Roboto Light</vt:lpstr>
      <vt:lpstr>苹方-简</vt:lpstr>
      <vt:lpstr>优设标题黑</vt:lpstr>
      <vt:lpstr>汉仪中黑KW</vt:lpstr>
      <vt:lpstr>OPPOSans L</vt:lpstr>
      <vt:lpstr>OPPOSans R</vt:lpstr>
      <vt:lpstr>微软雅黑</vt:lpstr>
      <vt:lpstr>汉仪书宋二KW</vt:lpstr>
      <vt:lpstr>时尚中黑简体</vt:lpstr>
      <vt:lpstr>Roboto</vt:lpstr>
      <vt:lpstr>Roboto</vt:lpstr>
      <vt:lpstr>Century Gothic</vt:lpstr>
      <vt:lpstr>Times New Roman</vt:lpstr>
      <vt:lpstr>Arial Unicode MS</vt:lpstr>
      <vt:lpstr>HarmonyOS Sans SC</vt:lpstr>
      <vt:lpstr>HarmonyOS Sans SC Bold</vt:lpstr>
      <vt:lpstr>Thonburi</vt:lpstr>
      <vt:lpstr>等线</vt:lpstr>
      <vt:lpstr>等线</vt:lpstr>
      <vt:lpstr>Helvetica Neue</vt:lpstr>
      <vt:lpstr>汉仪旗黑</vt:lpstr>
      <vt:lpstr>宋体</vt:lpstr>
      <vt:lpstr>Calibri Light</vt:lpstr>
      <vt:lpstr>Roboto Medium</vt:lpstr>
      <vt:lpstr>FontAwesome</vt:lpstr>
      <vt:lpstr>Roboto Condensed</vt:lpstr>
      <vt:lpstr>汉仪中等线KW</vt:lpstr>
      <vt:lpstr>Office 主题</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guozhenyi</dc:creator>
  <cp:lastModifiedBy>WPS_1677201386</cp:lastModifiedBy>
  <cp:revision>399</cp:revision>
  <dcterms:created xsi:type="dcterms:W3CDTF">2023-04-10T08:41:25Z</dcterms:created>
  <dcterms:modified xsi:type="dcterms:W3CDTF">2023-04-10T08:41:25Z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2052-5.2.1.7798</vt:lpwstr>
  </property>
  <property fmtid="{D5CDD505-2E9C-101B-9397-08002B2CF9AE}" pid="3" name="ICV">
    <vt:lpwstr>E5CC571CF7E310ACD0C63364F2EDACE5_43</vt:lpwstr>
  </property>
</Properties>
</file>